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66086-1A24-40B4-8244-F189737BD7B3}" v="2" dt="2023-08-15T02:17:20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kins, Nick (A&amp;F, St. Lucia)" userId="0dfc5b05-a6bd-4dd7-90e4-2dca2cdfd1f5" providerId="ADAL" clId="{40366086-1A24-40B4-8244-F189737BD7B3}"/>
    <pc:docChg chg="undo custSel addSld modSld sldOrd">
      <pc:chgData name="Tomkins, Nick (A&amp;F, St. Lucia)" userId="0dfc5b05-a6bd-4dd7-90e4-2dca2cdfd1f5" providerId="ADAL" clId="{40366086-1A24-40B4-8244-F189737BD7B3}" dt="2023-08-15T02:24:51.870" v="511" actId="1076"/>
      <pc:docMkLst>
        <pc:docMk/>
      </pc:docMkLst>
      <pc:sldChg chg="delSp mod">
        <pc:chgData name="Tomkins, Nick (A&amp;F, St. Lucia)" userId="0dfc5b05-a6bd-4dd7-90e4-2dca2cdfd1f5" providerId="ADAL" clId="{40366086-1A24-40B4-8244-F189737BD7B3}" dt="2023-08-15T02:16:21.863" v="41" actId="21"/>
        <pc:sldMkLst>
          <pc:docMk/>
          <pc:sldMk cId="2826379412" sldId="256"/>
        </pc:sldMkLst>
        <pc:graphicFrameChg chg="del">
          <ac:chgData name="Tomkins, Nick (A&amp;F, St. Lucia)" userId="0dfc5b05-a6bd-4dd7-90e4-2dca2cdfd1f5" providerId="ADAL" clId="{40366086-1A24-40B4-8244-F189737BD7B3}" dt="2023-08-15T02:16:21.863" v="41" actId="21"/>
          <ac:graphicFrameMkLst>
            <pc:docMk/>
            <pc:sldMk cId="2826379412" sldId="256"/>
            <ac:graphicFrameMk id="15" creationId="{56B8721A-3E00-D3C2-7419-334EB9BDE09A}"/>
          </ac:graphicFrameMkLst>
        </pc:graphicFrameChg>
      </pc:sldChg>
      <pc:sldChg chg="addSp delSp modSp new mod ord modClrScheme chgLayout">
        <pc:chgData name="Tomkins, Nick (A&amp;F, St. Lucia)" userId="0dfc5b05-a6bd-4dd7-90e4-2dca2cdfd1f5" providerId="ADAL" clId="{40366086-1A24-40B4-8244-F189737BD7B3}" dt="2023-08-15T02:24:51.870" v="511" actId="1076"/>
        <pc:sldMkLst>
          <pc:docMk/>
          <pc:sldMk cId="3925261367" sldId="263"/>
        </pc:sldMkLst>
        <pc:spChg chg="del mod ord">
          <ac:chgData name="Tomkins, Nick (A&amp;F, St. Lucia)" userId="0dfc5b05-a6bd-4dd7-90e4-2dca2cdfd1f5" providerId="ADAL" clId="{40366086-1A24-40B4-8244-F189737BD7B3}" dt="2023-08-15T02:16:07.021" v="3" actId="700"/>
          <ac:spMkLst>
            <pc:docMk/>
            <pc:sldMk cId="3925261367" sldId="263"/>
            <ac:spMk id="2" creationId="{C8C78B94-92AF-39C3-F5D6-BE945A80DE6D}"/>
          </ac:spMkLst>
        </pc:spChg>
        <pc:spChg chg="del">
          <ac:chgData name="Tomkins, Nick (A&amp;F, St. Lucia)" userId="0dfc5b05-a6bd-4dd7-90e4-2dca2cdfd1f5" providerId="ADAL" clId="{40366086-1A24-40B4-8244-F189737BD7B3}" dt="2023-08-15T02:16:07.021" v="3" actId="700"/>
          <ac:spMkLst>
            <pc:docMk/>
            <pc:sldMk cId="3925261367" sldId="263"/>
            <ac:spMk id="3" creationId="{7BB202CD-468F-7B47-2486-B5D7BC1800C5}"/>
          </ac:spMkLst>
        </pc:spChg>
        <pc:spChg chg="del mod ord">
          <ac:chgData name="Tomkins, Nick (A&amp;F, St. Lucia)" userId="0dfc5b05-a6bd-4dd7-90e4-2dca2cdfd1f5" providerId="ADAL" clId="{40366086-1A24-40B4-8244-F189737BD7B3}" dt="2023-08-15T02:16:07.021" v="3" actId="700"/>
          <ac:spMkLst>
            <pc:docMk/>
            <pc:sldMk cId="3925261367" sldId="263"/>
            <ac:spMk id="4" creationId="{5D405F71-FBC6-913C-6440-79FA5D16AB46}"/>
          </ac:spMkLst>
        </pc:spChg>
        <pc:spChg chg="del">
          <ac:chgData name="Tomkins, Nick (A&amp;F, St. Lucia)" userId="0dfc5b05-a6bd-4dd7-90e4-2dca2cdfd1f5" providerId="ADAL" clId="{40366086-1A24-40B4-8244-F189737BD7B3}" dt="2023-08-15T02:16:07.021" v="3" actId="700"/>
          <ac:spMkLst>
            <pc:docMk/>
            <pc:sldMk cId="3925261367" sldId="263"/>
            <ac:spMk id="5" creationId="{AB6D40AE-B9A0-6676-5924-B8BCDFC9D8D0}"/>
          </ac:spMkLst>
        </pc:spChg>
        <pc:spChg chg="del">
          <ac:chgData name="Tomkins, Nick (A&amp;F, St. Lucia)" userId="0dfc5b05-a6bd-4dd7-90e4-2dca2cdfd1f5" providerId="ADAL" clId="{40366086-1A24-40B4-8244-F189737BD7B3}" dt="2023-08-15T02:16:07.021" v="3" actId="700"/>
          <ac:spMkLst>
            <pc:docMk/>
            <pc:sldMk cId="3925261367" sldId="263"/>
            <ac:spMk id="6" creationId="{E74C2F2B-36F0-AA6D-283F-3F7B70DF057F}"/>
          </ac:spMkLst>
        </pc:spChg>
        <pc:spChg chg="add mod ord">
          <ac:chgData name="Tomkins, Nick (A&amp;F, St. Lucia)" userId="0dfc5b05-a6bd-4dd7-90e4-2dca2cdfd1f5" providerId="ADAL" clId="{40366086-1A24-40B4-8244-F189737BD7B3}" dt="2023-08-15T02:17:12.643" v="54" actId="700"/>
          <ac:spMkLst>
            <pc:docMk/>
            <pc:sldMk cId="3925261367" sldId="263"/>
            <ac:spMk id="7" creationId="{6DA1A9CD-144F-D26E-03B7-C3CCC77A6E8A}"/>
          </ac:spMkLst>
        </pc:spChg>
        <pc:spChg chg="add del mod ord">
          <ac:chgData name="Tomkins, Nick (A&amp;F, St. Lucia)" userId="0dfc5b05-a6bd-4dd7-90e4-2dca2cdfd1f5" providerId="ADAL" clId="{40366086-1A24-40B4-8244-F189737BD7B3}" dt="2023-08-15T02:16:24.085" v="42"/>
          <ac:spMkLst>
            <pc:docMk/>
            <pc:sldMk cId="3925261367" sldId="263"/>
            <ac:spMk id="8" creationId="{ED0A1162-B1AD-5CB4-27A3-9B77CDF4FB07}"/>
          </ac:spMkLst>
        </pc:spChg>
        <pc:spChg chg="add mod">
          <ac:chgData name="Tomkins, Nick (A&amp;F, St. Lucia)" userId="0dfc5b05-a6bd-4dd7-90e4-2dca2cdfd1f5" providerId="ADAL" clId="{40366086-1A24-40B4-8244-F189737BD7B3}" dt="2023-08-15T02:24:49.374" v="510" actId="1076"/>
          <ac:spMkLst>
            <pc:docMk/>
            <pc:sldMk cId="3925261367" sldId="263"/>
            <ac:spMk id="10" creationId="{482FB0F9-5C24-25DD-F416-6742BEB5A637}"/>
          </ac:spMkLst>
        </pc:spChg>
        <pc:graphicFrameChg chg="add mod ord modGraphic">
          <ac:chgData name="Tomkins, Nick (A&amp;F, St. Lucia)" userId="0dfc5b05-a6bd-4dd7-90e4-2dca2cdfd1f5" providerId="ADAL" clId="{40366086-1A24-40B4-8244-F189737BD7B3}" dt="2023-08-15T02:24:51.870" v="511" actId="1076"/>
          <ac:graphicFrameMkLst>
            <pc:docMk/>
            <pc:sldMk cId="3925261367" sldId="263"/>
            <ac:graphicFrameMk id="9" creationId="{53F298E0-233C-75D3-7258-F47393A4A4F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362F-115F-ACAC-5034-7351989B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CD5EA-C12F-3E26-C7CD-38384DF7E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AB1C-6F47-9F65-3C26-53BDE01F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CC4B-D167-0213-2700-71992E1E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05A7C-1639-CF71-11BE-D9C6AD5C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85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CA99-21EE-FE1E-4576-28DDF210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78EA-7C70-C34A-29D6-8E0CDCA6E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A265-5B22-15EE-6958-9FF1AB6E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B3424-2FDE-CCC8-E058-258C69B4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86F84-249A-867F-F149-CD15EAEB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1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4AF1D-4AFB-165F-2E36-A6683C7A6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633FF-F3B5-FD5E-5754-230E80D1D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37421-1A33-0214-1B98-D37CE779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29ABE-BF29-9753-5888-A70BB962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7B3E-04E0-9602-472B-718C586D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1D19-70B6-4EAC-317D-558F5A30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CFF3B-A13E-B39E-4481-C7C87520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16C0-7EF5-3773-227B-44EC1AF2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C100-08A0-8D8A-219D-950ED213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4E79E-8638-85DB-B4C2-07001E5A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82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FE9A-3816-460E-DA4B-BFC19A90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6772-35A0-EF83-B2FF-B4E460F9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89A4-70CA-E114-F64B-B940D3E5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ED2F-624E-C38C-C016-F3A8E43E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B413-AE1A-4CB3-449D-2F75C739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9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52A1-D924-3A83-9D88-46B1CDE3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FE8F-D92A-43C1-F2F7-7C3CF42EC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76285-7F13-66B7-6E6C-D4FA1D437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F07D4-1CC9-7D30-881D-376355D5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A407A-DB9C-0442-CDA2-EA4193C9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3DE7-539A-8B30-027F-E2913598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2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641A-140E-611C-788F-EB063086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DB994-6F11-0ED6-B963-723557D0D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21A47-7654-282F-BCF1-CDEA416D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F4CC4-FAEF-6D58-7474-F28C7D3E7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CD57-2054-2D6F-A64B-24D8E7F14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C4654-F2FF-00E2-5CB2-77F71E7A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BC52-CBED-5257-70E9-32E52643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03183-91F7-2E44-05FE-BDA8EF11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40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FADF-9B56-6A95-3EBD-18F79098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13F4-0D58-0879-F6D8-47717479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785ED-6B9B-BD0A-3BB7-F61980EE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4480D-0A73-DC63-7888-6F6843E4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22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046D1-BF3A-27C4-25F5-558FCA67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89BF7-051B-7931-56E0-589B29AB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6800-2766-DA50-A278-C8AE499F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74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30CC-2378-912C-D3A3-AAF640A9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9DB9-6BCF-5CF4-7E0A-85A74966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FA6DE-CC37-DFBB-DC36-51AEDA2D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E1B4D-23CD-2E94-D5FF-9EDEC966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07426-B2C8-61C1-39E1-B49C646E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650B-627D-1E70-91F8-114532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35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8DF7-57A1-1F48-FB60-88DD4FA0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5AD2C-8DB7-B3B9-31F7-D039B511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C1541-D5DD-9D88-990F-511477C80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50CB-E023-C183-5DDF-BD2A417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9CC63-BC5D-9F98-CF51-5A4950A5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C16D4-9E80-25A4-DEBD-2C6EE950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02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3C760-50E3-ED04-4C47-C450C3C3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7706-211E-44AA-21E2-6FED0ADBC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BAAC-1BA3-FFE5-046E-65238F678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99DA-DFA0-4974-BF5C-3E324EE553F6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1DB0-B818-C461-C99F-F2A6074D0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CA8F-86E2-36D4-246A-7EA4D9743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48F2-CD0A-4EAE-85CF-C3D67E6A0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4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pebandsaustralia.com.au/college/drumming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pipebandsaustralia.com.au/college/pip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pebandsaustralia.com.au/wp-content/uploads/2021/05/RSPBA-Book-3.pdf" TargetMode="External"/><Relationship Id="rId5" Type="http://schemas.openxmlformats.org/officeDocument/2006/relationships/hyperlink" Target="https://www.pipebandsaustralia.com.au/wp-content/uploads/2021/05/RSPBA-Book-2.pdf" TargetMode="External"/><Relationship Id="rId4" Type="http://schemas.openxmlformats.org/officeDocument/2006/relationships/hyperlink" Target="https://www.pipebandsaustralia.com.au/wp-content/uploads/2021/05/RSPBA-Book-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 material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690688"/>
            <a:ext cx="5606143" cy="4774883"/>
          </a:xfrm>
        </p:spPr>
        <p:txBody>
          <a:bodyPr>
            <a:normAutofit/>
          </a:bodyPr>
          <a:lstStyle/>
          <a:p>
            <a:r>
              <a:rPr lang="en-AU" sz="2400" dirty="0">
                <a:hlinkClick r:id="rId2"/>
              </a:rPr>
              <a:t>Piping - Pipe Bands Australia</a:t>
            </a:r>
            <a:endParaRPr lang="en-AU" sz="2400" dirty="0"/>
          </a:p>
          <a:p>
            <a:r>
              <a:rPr lang="en-AU" sz="2400" dirty="0">
                <a:hlinkClick r:id="rId3"/>
              </a:rPr>
              <a:t>Drumming - Pipe Bands Australia</a:t>
            </a:r>
            <a:endParaRPr lang="en-AU" sz="2400" dirty="0"/>
          </a:p>
          <a:p>
            <a:endParaRPr lang="en-AU" sz="2400" dirty="0"/>
          </a:p>
          <a:p>
            <a:pPr fontAlgn="base"/>
            <a:r>
              <a:rPr lang="en-AU" sz="2400" b="0" i="0" u="none" strike="noStrike" dirty="0">
                <a:solidFill>
                  <a:srgbClr val="1E73BE"/>
                </a:solidFill>
                <a:effectLst/>
                <a:latin typeface="Jost"/>
                <a:hlinkClick r:id="rId4"/>
              </a:rPr>
              <a:t>RSPBA - Book 1, Elementary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2400" b="0" i="0" u="none" strike="noStrike" dirty="0">
                <a:solidFill>
                  <a:srgbClr val="383838"/>
                </a:solidFill>
                <a:effectLst/>
                <a:latin typeface="Jost"/>
                <a:hlinkClick r:id="rId5"/>
              </a:rPr>
              <a:t>RSPBA - Book 2, Intermediate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2400" b="0" i="0" u="none" strike="noStrike" dirty="0">
                <a:solidFill>
                  <a:srgbClr val="383838"/>
                </a:solidFill>
                <a:effectLst/>
                <a:latin typeface="Jost"/>
                <a:hlinkClick r:id="rId6"/>
              </a:rPr>
              <a:t>RSPBA - Book 3, Advanced</a:t>
            </a:r>
          </a:p>
          <a:p>
            <a:endParaRPr lang="en-AU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BD075C-D4B0-3249-265C-1BC889E7EB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64" r="1643" b="3873"/>
          <a:stretch/>
        </p:blipFill>
        <p:spPr>
          <a:xfrm>
            <a:off x="4817387" y="2710225"/>
            <a:ext cx="7052396" cy="33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A1A9CD-144F-D26E-03B7-C3CCC77A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certificate level should I take?</a:t>
            </a:r>
          </a:p>
        </p:txBody>
      </p:sp>
      <p:graphicFrame>
        <p:nvGraphicFramePr>
          <p:cNvPr id="9" name="Table 15">
            <a:extLst>
              <a:ext uri="{FF2B5EF4-FFF2-40B4-BE49-F238E27FC236}">
                <a16:creationId xmlns:a16="http://schemas.microsoft.com/office/drawing/2014/main" id="{53F298E0-233C-75D3-7258-F47393A4A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389109"/>
              </p:ext>
            </p:extLst>
          </p:nvPr>
        </p:nvGraphicFramePr>
        <p:xfrm>
          <a:off x="1860368" y="3683726"/>
          <a:ext cx="8471264" cy="26909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54682">
                  <a:extLst>
                    <a:ext uri="{9D8B030D-6E8A-4147-A177-3AD203B41FA5}">
                      <a16:colId xmlns:a16="http://schemas.microsoft.com/office/drawing/2014/main" val="2461485988"/>
                    </a:ext>
                  </a:extLst>
                </a:gridCol>
                <a:gridCol w="4216582">
                  <a:extLst>
                    <a:ext uri="{9D8B030D-6E8A-4147-A177-3AD203B41FA5}">
                      <a16:colId xmlns:a16="http://schemas.microsoft.com/office/drawing/2014/main" val="2388085939"/>
                    </a:ext>
                  </a:extLst>
                </a:gridCol>
              </a:tblGrid>
              <a:tr h="53819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Solo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Certificate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421727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Novice -&gt; D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Preliminary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205571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D -&gt; C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Elementary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277130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C-&gt; B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Intermediate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736472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B -&gt; A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Advanced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844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2FB0F9-5C24-25DD-F416-6742BEB5A637}"/>
              </a:ext>
            </a:extLst>
          </p:cNvPr>
          <p:cNvSpPr txBox="1"/>
          <p:nvPr/>
        </p:nvSpPr>
        <p:spPr>
          <a:xfrm>
            <a:off x="838200" y="1690688"/>
            <a:ext cx="10308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During your early learning your tutor should integrate basic music theory so that you are ready to complete the preliminary certificate 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When you are ready to the next grade up (and meet the playing standard and requirements of that grade) you should be ready to complete your next certificate</a:t>
            </a:r>
          </a:p>
        </p:txBody>
      </p:sp>
    </p:spTree>
    <p:extLst>
      <p:ext uri="{BB962C8B-B14F-4D97-AF65-F5344CB8AC3E}">
        <p14:creationId xmlns:p14="http://schemas.microsoft.com/office/powerpoint/2010/main" val="392526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Theory – pipes and drums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Preliminary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The Staff and its purpose. </a:t>
            </a:r>
          </a:p>
          <a:p>
            <a:r>
              <a:rPr lang="en-AU" dirty="0"/>
              <a:t>Distinguishing musical sound from noise.</a:t>
            </a:r>
          </a:p>
          <a:p>
            <a:r>
              <a:rPr lang="en-AU" dirty="0"/>
              <a:t>Note names, relative values and Groupings.</a:t>
            </a:r>
          </a:p>
          <a:p>
            <a:r>
              <a:rPr lang="en-AU" dirty="0"/>
              <a:t>Rests and their equivalents.</a:t>
            </a:r>
          </a:p>
          <a:p>
            <a:r>
              <a:rPr lang="en-AU" dirty="0"/>
              <a:t>Time Signatures.</a:t>
            </a:r>
          </a:p>
          <a:p>
            <a:r>
              <a:rPr lang="en-AU" dirty="0"/>
              <a:t>Lengthening of Notes. Use of the Dot and the Tie.</a:t>
            </a:r>
          </a:p>
          <a:p>
            <a:r>
              <a:rPr lang="en-AU" dirty="0"/>
              <a:t>The purpose of Bar Lines.</a:t>
            </a:r>
          </a:p>
          <a:p>
            <a:r>
              <a:rPr lang="en-AU" dirty="0"/>
              <a:t>Simple Duple, Simple Triple and Simple Quadruple Time, and the purpose of the identifying numerals.</a:t>
            </a:r>
          </a:p>
          <a:p>
            <a:r>
              <a:rPr lang="en-AU" dirty="0"/>
              <a:t>Pitch and Duration.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Elementary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Simple idea of musical sound and its production.</a:t>
            </a:r>
          </a:p>
          <a:p>
            <a:r>
              <a:rPr lang="en-AU" dirty="0"/>
              <a:t>The characteristics of sound. The two kinds of musical sound.</a:t>
            </a:r>
          </a:p>
          <a:p>
            <a:r>
              <a:rPr lang="en-AU" dirty="0"/>
              <a:t>The meaning of: Tempo, Volume and Expression, in relation to a musical performance.</a:t>
            </a:r>
          </a:p>
          <a:p>
            <a:r>
              <a:rPr lang="en-AU" dirty="0"/>
              <a:t>Leger lines, the Clef and the Brace.</a:t>
            </a:r>
          </a:p>
          <a:p>
            <a:r>
              <a:rPr lang="en-AU" dirty="0"/>
              <a:t>Correct musical notation.</a:t>
            </a:r>
          </a:p>
          <a:p>
            <a:r>
              <a:rPr lang="en-AU" dirty="0"/>
              <a:t>Rhythm, Time Signatures, Bars of music, and the sub-division of Beat Notes.</a:t>
            </a:r>
          </a:p>
          <a:p>
            <a:r>
              <a:rPr lang="en-AU" dirty="0"/>
              <a:t>The Pitch range of the Bagpipe, Tenor Drum and Bass Drum</a:t>
            </a:r>
          </a:p>
        </p:txBody>
      </p:sp>
    </p:spTree>
    <p:extLst>
      <p:ext uri="{BB962C8B-B14F-4D97-AF65-F5344CB8AC3E}">
        <p14:creationId xmlns:p14="http://schemas.microsoft.com/office/powerpoint/2010/main" val="6835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Theory – pipes and drums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Intermediate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Orchestral Instruments - Classification and the simple idea of how sound is produced by various instruments. </a:t>
            </a:r>
          </a:p>
          <a:p>
            <a:r>
              <a:rPr lang="en-AU" dirty="0"/>
              <a:t>Rhythm, Melody and Harmony.</a:t>
            </a:r>
          </a:p>
          <a:p>
            <a:r>
              <a:rPr lang="en-AU" dirty="0"/>
              <a:t>Motive, Phrase, Anacrusis.</a:t>
            </a:r>
          </a:p>
          <a:p>
            <a:r>
              <a:rPr lang="en-AU" dirty="0"/>
              <a:t>Metrical Accent, Syncopation.</a:t>
            </a:r>
          </a:p>
          <a:p>
            <a:r>
              <a:rPr lang="en-AU" dirty="0"/>
              <a:t>Tempo, Simple, Compound and </a:t>
            </a:r>
            <a:r>
              <a:rPr lang="en-AU" dirty="0" err="1"/>
              <a:t>Asymetric</a:t>
            </a:r>
            <a:r>
              <a:rPr lang="en-AU" dirty="0"/>
              <a:t> Time.</a:t>
            </a:r>
          </a:p>
          <a:p>
            <a:r>
              <a:rPr lang="en-AU" dirty="0"/>
              <a:t>Development of the Great Staff, Clef Signs, Note and Rest Values, Pitch, Accidentals.</a:t>
            </a:r>
          </a:p>
          <a:p>
            <a:r>
              <a:rPr lang="en-AU" dirty="0"/>
              <a:t>The principle of integrated tuning of Pipes and Drums.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Advanced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Scales, Groupings, Intervals, Musical Form, Cadences, Rhythm, Melody and Harmony, Syncopation.</a:t>
            </a:r>
          </a:p>
          <a:p>
            <a:r>
              <a:rPr lang="en-AU" dirty="0"/>
              <a:t>Explain to the Examiner, the basic principles of tuning the following instruments to achieve good Ensemble effect and Tonal integration within the pipe band :</a:t>
            </a:r>
          </a:p>
          <a:p>
            <a:pPr lvl="1"/>
            <a:r>
              <a:rPr lang="en-AU" dirty="0"/>
              <a:t>Bagpipes</a:t>
            </a:r>
          </a:p>
          <a:p>
            <a:pPr lvl="1"/>
            <a:r>
              <a:rPr lang="en-AU" dirty="0"/>
              <a:t>Snare Drum.</a:t>
            </a:r>
          </a:p>
          <a:p>
            <a:pPr lvl="1"/>
            <a:r>
              <a:rPr lang="en-AU" dirty="0"/>
              <a:t>Bass Drum.</a:t>
            </a:r>
          </a:p>
          <a:p>
            <a:pPr lvl="1"/>
            <a:r>
              <a:rPr lang="en-AU" dirty="0"/>
              <a:t>Tenor Drum.</a:t>
            </a:r>
          </a:p>
          <a:p>
            <a:pPr lvl="1"/>
            <a:r>
              <a:rPr lang="en-AU" dirty="0"/>
              <a:t>Alto/or varied pitch drum.</a:t>
            </a:r>
          </a:p>
        </p:txBody>
      </p:sp>
    </p:spTree>
    <p:extLst>
      <p:ext uri="{BB962C8B-B14F-4D97-AF65-F5344CB8AC3E}">
        <p14:creationId xmlns:p14="http://schemas.microsoft.com/office/powerpoint/2010/main" val="390780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– pipes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Preliminary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Playing: (on bagpipes or chanter)</a:t>
            </a:r>
          </a:p>
          <a:p>
            <a:pPr lvl="1"/>
            <a:r>
              <a:rPr lang="en-AU" dirty="0"/>
              <a:t>Basic movements</a:t>
            </a:r>
          </a:p>
          <a:p>
            <a:pPr lvl="1"/>
            <a:r>
              <a:rPr lang="en-AU" dirty="0"/>
              <a:t>2 parts of simple time March</a:t>
            </a:r>
          </a:p>
          <a:p>
            <a:pPr lvl="1"/>
            <a:r>
              <a:rPr lang="en-AU" dirty="0"/>
              <a:t>Handling and caring for a practice chanter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8 bars of 2/4 March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Elementary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Additional movements including </a:t>
            </a:r>
            <a:r>
              <a:rPr lang="en-AU" dirty="0" err="1"/>
              <a:t>tachums</a:t>
            </a:r>
            <a:r>
              <a:rPr lang="en-AU" dirty="0"/>
              <a:t>, </a:t>
            </a:r>
            <a:r>
              <a:rPr lang="en-AU" dirty="0" err="1"/>
              <a:t>birls</a:t>
            </a:r>
            <a:r>
              <a:rPr lang="en-AU" dirty="0"/>
              <a:t>, rounds/strathspey movement</a:t>
            </a:r>
          </a:p>
          <a:p>
            <a:pPr lvl="1"/>
            <a:r>
              <a:rPr lang="en-AU" dirty="0"/>
              <a:t>Sight read a 2 parted simple time March</a:t>
            </a:r>
          </a:p>
          <a:p>
            <a:pPr lvl="1"/>
            <a:r>
              <a:rPr lang="en-AU" dirty="0"/>
              <a:t>Simple time monotone exercises</a:t>
            </a:r>
          </a:p>
          <a:p>
            <a:pPr lvl="1"/>
            <a:r>
              <a:rPr lang="en-AU" dirty="0"/>
              <a:t>2 parted March, Strathspey, Reel + 6/8 March</a:t>
            </a:r>
          </a:p>
          <a:p>
            <a:pPr lvl="1"/>
            <a:r>
              <a:rPr lang="en-AU" dirty="0"/>
              <a:t>Bagpipe maintenance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2 parts of simple time March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51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– pipes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Intermediate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Set exercises</a:t>
            </a:r>
          </a:p>
          <a:p>
            <a:pPr lvl="1"/>
            <a:r>
              <a:rPr lang="en-AU" dirty="0"/>
              <a:t>Sight read a 4 parted MSR + 2 parted 6/8 March</a:t>
            </a:r>
          </a:p>
          <a:p>
            <a:pPr lvl="1"/>
            <a:r>
              <a:rPr lang="en-AU" dirty="0"/>
              <a:t>Adjustment to reeds</a:t>
            </a:r>
          </a:p>
          <a:p>
            <a:pPr lvl="1"/>
            <a:r>
              <a:rPr lang="en-AU" dirty="0"/>
              <a:t>Play an MSR + Ground and 1</a:t>
            </a:r>
            <a:r>
              <a:rPr lang="en-AU" baseline="30000" dirty="0"/>
              <a:t>st</a:t>
            </a:r>
            <a:r>
              <a:rPr lang="en-AU" dirty="0"/>
              <a:t> Var of a Piobaireachd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4 parted MSR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Advanced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3 x MSRs</a:t>
            </a:r>
          </a:p>
          <a:p>
            <a:pPr lvl="1"/>
            <a:r>
              <a:rPr lang="en-AU" dirty="0"/>
              <a:t>3 x Hornpipe/Jigs</a:t>
            </a:r>
          </a:p>
          <a:p>
            <a:pPr lvl="1"/>
            <a:r>
              <a:rPr lang="en-AU" dirty="0"/>
              <a:t>3 x 6/8 Marches</a:t>
            </a:r>
          </a:p>
          <a:p>
            <a:pPr lvl="1"/>
            <a:r>
              <a:rPr lang="en-AU" dirty="0"/>
              <a:t>Full piobaireachd</a:t>
            </a:r>
          </a:p>
          <a:p>
            <a:pPr lvl="1"/>
            <a:r>
              <a:rPr lang="en-AU" dirty="0"/>
              <a:t>Tune 3 pipers, then play a march together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2 x 4 parted tunes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54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– drums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Preliminary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Simple time exercises</a:t>
            </a:r>
          </a:p>
          <a:p>
            <a:pPr lvl="1"/>
            <a:r>
              <a:rPr lang="en-AU" dirty="0"/>
              <a:t>2 parted simple time score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8 bars of simple time March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Elementary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Additional exercises including flams, drags, compound time</a:t>
            </a:r>
          </a:p>
          <a:p>
            <a:pPr lvl="1"/>
            <a:r>
              <a:rPr lang="en-AU" dirty="0"/>
              <a:t>Discuss parts, function, and maintenance of the drum</a:t>
            </a:r>
          </a:p>
          <a:p>
            <a:pPr lvl="1"/>
            <a:r>
              <a:rPr lang="en-AU" dirty="0"/>
              <a:t>Sight read simple and compound time marches</a:t>
            </a:r>
          </a:p>
          <a:p>
            <a:pPr lvl="1"/>
            <a:r>
              <a:rPr lang="en-AU" dirty="0"/>
              <a:t>2 parts simple + 2 parts compound time march</a:t>
            </a:r>
          </a:p>
          <a:p>
            <a:pPr lvl="1"/>
            <a:r>
              <a:rPr lang="en-AU" dirty="0"/>
              <a:t>Basic drum tuning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2 parts of simple + 2 parts compound time March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43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24C563-D0CD-2733-DA51-C70585F5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– drums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9F60DB-77B0-385D-EE33-0D4E96E40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3387"/>
          </a:xfrm>
        </p:spPr>
        <p:txBody>
          <a:bodyPr/>
          <a:lstStyle/>
          <a:p>
            <a:r>
              <a:rPr lang="en-AU" dirty="0"/>
              <a:t>Intermediate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524F6-9DB1-94CB-975D-A636C377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550"/>
            <a:ext cx="5157787" cy="407511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Further exercises</a:t>
            </a:r>
          </a:p>
          <a:p>
            <a:pPr lvl="1"/>
            <a:r>
              <a:rPr lang="en-AU" dirty="0"/>
              <a:t>4 parted MSR</a:t>
            </a:r>
          </a:p>
          <a:p>
            <a:pPr lvl="1"/>
            <a:r>
              <a:rPr lang="en-AU" dirty="0"/>
              <a:t>Sight read 2 scores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Compose an MSR – performed above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D9D5F-1DF6-EAFC-2613-EC7828175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3387"/>
          </a:xfrm>
        </p:spPr>
        <p:txBody>
          <a:bodyPr/>
          <a:lstStyle/>
          <a:p>
            <a:r>
              <a:rPr lang="en-AU" dirty="0"/>
              <a:t>Advanced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DA6C9-85B6-F858-96A3-50B37D8A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183188" cy="407511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Playing:</a:t>
            </a:r>
          </a:p>
          <a:p>
            <a:pPr lvl="1"/>
            <a:r>
              <a:rPr lang="en-AU" dirty="0"/>
              <a:t>Medley of scores composed, to set piping music</a:t>
            </a:r>
          </a:p>
          <a:p>
            <a:pPr lvl="1"/>
            <a:r>
              <a:rPr lang="en-AU" dirty="0"/>
              <a:t>Sight read 2 x scores selected from APBC Resource Pack</a:t>
            </a:r>
          </a:p>
          <a:p>
            <a:pPr lvl="1"/>
            <a:r>
              <a:rPr lang="en-AU" dirty="0"/>
              <a:t>MSR of own choice</a:t>
            </a:r>
          </a:p>
          <a:p>
            <a:pPr lvl="1"/>
            <a:r>
              <a:rPr lang="en-AU" dirty="0"/>
              <a:t>Tune 2 x snares, 1 bass, 2 x tenor to Gr 1/2 standard</a:t>
            </a:r>
          </a:p>
          <a:p>
            <a:pPr lvl="1"/>
            <a:r>
              <a:rPr lang="en-AU" dirty="0"/>
              <a:t>Provide a valid written critique for a recorded drum corps ensemble performance</a:t>
            </a:r>
          </a:p>
          <a:p>
            <a:pPr lvl="1"/>
            <a:endParaRPr lang="en-AU" dirty="0"/>
          </a:p>
          <a:p>
            <a:r>
              <a:rPr lang="en-AU" dirty="0"/>
              <a:t>Writing:</a:t>
            </a:r>
          </a:p>
          <a:p>
            <a:pPr lvl="1"/>
            <a:r>
              <a:rPr lang="en-AU" dirty="0"/>
              <a:t>Medley of 6 scores (2 parts) + 2 scores (2 parts)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50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724</Words>
  <Application>Microsoft Office PowerPoint</Application>
  <PresentationFormat>Widescreen</PresentationFormat>
  <Paragraphs>133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Jost</vt:lpstr>
      <vt:lpstr>Office Theme</vt:lpstr>
      <vt:lpstr>Reference material</vt:lpstr>
      <vt:lpstr>What certificate level should I take?</vt:lpstr>
      <vt:lpstr>Theory – pipes and drums</vt:lpstr>
      <vt:lpstr>Theory – pipes and drums</vt:lpstr>
      <vt:lpstr>Practical – pipes</vt:lpstr>
      <vt:lpstr>Practical – pipes</vt:lpstr>
      <vt:lpstr>Practical – drums</vt:lpstr>
      <vt:lpstr>Practical – drums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material</dc:title>
  <dc:creator>Tomkins, Nick (A&amp;F, St. Lucia)</dc:creator>
  <cp:lastModifiedBy>Tomkins, Nick (A&amp;F, St. Lucia)</cp:lastModifiedBy>
  <cp:revision>1</cp:revision>
  <dcterms:created xsi:type="dcterms:W3CDTF">2023-08-14T05:09:55Z</dcterms:created>
  <dcterms:modified xsi:type="dcterms:W3CDTF">2023-08-15T02:24:58Z</dcterms:modified>
</cp:coreProperties>
</file>