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0" r:id="rId2"/>
    <p:sldId id="258" r:id="rId3"/>
    <p:sldId id="259" r:id="rId4"/>
    <p:sldId id="261" r:id="rId5"/>
    <p:sldId id="262" r:id="rId6"/>
    <p:sldId id="263" r:id="rId7"/>
    <p:sldId id="264" r:id="rId8"/>
    <p:sldId id="265" r:id="rId9"/>
    <p:sldId id="266" r:id="rId10"/>
    <p:sldId id="267" r:id="rId11"/>
    <p:sldId id="257" r:id="rId12"/>
    <p:sldId id="286" r:id="rId13"/>
    <p:sldId id="285" r:id="rId14"/>
    <p:sldId id="269" r:id="rId15"/>
    <p:sldId id="270" r:id="rId16"/>
    <p:sldId id="271" r:id="rId17"/>
    <p:sldId id="272" r:id="rId18"/>
    <p:sldId id="268" r:id="rId19"/>
    <p:sldId id="274" r:id="rId20"/>
    <p:sldId id="304" r:id="rId21"/>
    <p:sldId id="273" r:id="rId22"/>
    <p:sldId id="275" r:id="rId23"/>
    <p:sldId id="276" r:id="rId24"/>
    <p:sldId id="277" r:id="rId25"/>
    <p:sldId id="278" r:id="rId26"/>
    <p:sldId id="279" r:id="rId27"/>
    <p:sldId id="280" r:id="rId28"/>
    <p:sldId id="281" r:id="rId29"/>
    <p:sldId id="305" r:id="rId30"/>
    <p:sldId id="282" r:id="rId31"/>
    <p:sldId id="283" r:id="rId32"/>
    <p:sldId id="284" r:id="rId33"/>
    <p:sldId id="306" r:id="rId34"/>
    <p:sldId id="287" r:id="rId35"/>
    <p:sldId id="307" r:id="rId36"/>
    <p:sldId id="288" r:id="rId37"/>
    <p:sldId id="289" r:id="rId38"/>
    <p:sldId id="290" r:id="rId39"/>
    <p:sldId id="291" r:id="rId40"/>
    <p:sldId id="292" r:id="rId41"/>
    <p:sldId id="293" r:id="rId42"/>
    <p:sldId id="296" r:id="rId43"/>
    <p:sldId id="294" r:id="rId44"/>
    <p:sldId id="303" r:id="rId45"/>
    <p:sldId id="295" r:id="rId46"/>
    <p:sldId id="297" r:id="rId47"/>
    <p:sldId id="298" r:id="rId48"/>
    <p:sldId id="299" r:id="rId49"/>
    <p:sldId id="300" r:id="rId50"/>
    <p:sldId id="301" r:id="rId51"/>
    <p:sldId id="302"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43-4085-954F-AC3835E40D8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4E43-4085-954F-AC3835E40D8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4E43-4085-954F-AC3835E40D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43-4085-954F-AC3835E40D85}"/>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4E43-4085-954F-AC3835E40D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noFill/>
              <a:ln w="19050">
                <a:solidFill>
                  <a:srgbClr val="0070C0"/>
                </a:solidFill>
              </a:ln>
              <a:effectLst/>
            </c:spPr>
            <c:extLst>
              <c:ext xmlns:c16="http://schemas.microsoft.com/office/drawing/2014/chart" uri="{C3380CC4-5D6E-409C-BE32-E72D297353CC}">
                <c16:uniqueId val="{00000001-AD45-40EA-B237-89A6C027173D}"/>
              </c:ext>
            </c:extLst>
          </c:dPt>
          <c:dPt>
            <c:idx val="1"/>
            <c:bubble3D val="0"/>
            <c:spPr>
              <a:noFill/>
              <a:ln w="19050">
                <a:solidFill>
                  <a:srgbClr val="00B050"/>
                </a:solidFill>
              </a:ln>
              <a:effectLst/>
            </c:spPr>
            <c:extLst>
              <c:ext xmlns:c16="http://schemas.microsoft.com/office/drawing/2014/chart" uri="{C3380CC4-5D6E-409C-BE32-E72D297353CC}">
                <c16:uniqueId val="{00000003-AD45-40EA-B237-89A6C027173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AD45-40EA-B237-89A6C02717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45-40EA-B237-89A6C027173D}"/>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AD45-40EA-B237-89A6C02717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noFill/>
              <a:ln w="19050">
                <a:solidFill>
                  <a:srgbClr val="0070C0"/>
                </a:solidFill>
              </a:ln>
              <a:effectLst/>
            </c:spPr>
            <c:extLst>
              <c:ext xmlns:c16="http://schemas.microsoft.com/office/drawing/2014/chart" uri="{C3380CC4-5D6E-409C-BE32-E72D297353CC}">
                <c16:uniqueId val="{00000001-8C49-49F1-832A-6392BDB83217}"/>
              </c:ext>
            </c:extLst>
          </c:dPt>
          <c:dPt>
            <c:idx val="1"/>
            <c:bubble3D val="0"/>
            <c:spPr>
              <a:noFill/>
              <a:ln w="19050">
                <a:solidFill>
                  <a:srgbClr val="00B050"/>
                </a:solidFill>
              </a:ln>
              <a:effectLst/>
            </c:spPr>
            <c:extLst>
              <c:ext xmlns:c16="http://schemas.microsoft.com/office/drawing/2014/chart" uri="{C3380CC4-5D6E-409C-BE32-E72D297353CC}">
                <c16:uniqueId val="{00000003-8C49-49F1-832A-6392BDB8321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8C49-49F1-832A-6392BDB83217}"/>
              </c:ext>
            </c:extLst>
          </c:dPt>
          <c:dPt>
            <c:idx val="3"/>
            <c:bubble3D val="0"/>
            <c:spPr>
              <a:noFill/>
              <a:ln w="19050">
                <a:solidFill>
                  <a:schemeClr val="accent4"/>
                </a:solidFill>
              </a:ln>
              <a:effectLst/>
            </c:spPr>
            <c:extLst>
              <c:ext xmlns:c16="http://schemas.microsoft.com/office/drawing/2014/chart" uri="{C3380CC4-5D6E-409C-BE32-E72D297353CC}">
                <c16:uniqueId val="{00000007-8C49-49F1-832A-6392BDB83217}"/>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8C49-49F1-832A-6392BDB832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a:solidFill>
                <a:srgbClr val="00B050"/>
              </a:solidFill>
            </a:ln>
          </c:spPr>
          <c:explosion val="5"/>
          <c:dPt>
            <c:idx val="0"/>
            <c:bubble3D val="0"/>
            <c:spPr>
              <a:noFill/>
              <a:ln w="19050">
                <a:solidFill>
                  <a:srgbClr val="0070C0"/>
                </a:solidFill>
              </a:ln>
              <a:effectLst/>
            </c:spPr>
            <c:extLst>
              <c:ext xmlns:c16="http://schemas.microsoft.com/office/drawing/2014/chart" uri="{C3380CC4-5D6E-409C-BE32-E72D297353CC}">
                <c16:uniqueId val="{00000001-5F1C-40B3-AE40-8386E30C10DA}"/>
              </c:ext>
            </c:extLst>
          </c:dPt>
          <c:dPt>
            <c:idx val="1"/>
            <c:bubble3D val="0"/>
            <c:spPr>
              <a:noFill/>
              <a:ln w="19050">
                <a:solidFill>
                  <a:srgbClr val="0070C0"/>
                </a:solidFill>
              </a:ln>
              <a:effectLst/>
            </c:spPr>
            <c:extLst>
              <c:ext xmlns:c16="http://schemas.microsoft.com/office/drawing/2014/chart" uri="{C3380CC4-5D6E-409C-BE32-E72D297353CC}">
                <c16:uniqueId val="{00000003-5F1C-40B3-AE40-8386E30C10DA}"/>
              </c:ext>
            </c:extLst>
          </c:dPt>
          <c:dPt>
            <c:idx val="2"/>
            <c:bubble3D val="0"/>
            <c:spPr>
              <a:noFill/>
              <a:ln w="19050">
                <a:solidFill>
                  <a:srgbClr val="00B050"/>
                </a:solidFill>
              </a:ln>
              <a:effectLst/>
            </c:spPr>
            <c:extLst>
              <c:ext xmlns:c16="http://schemas.microsoft.com/office/drawing/2014/chart" uri="{C3380CC4-5D6E-409C-BE32-E72D297353CC}">
                <c16:uniqueId val="{00000005-5F1C-40B3-AE40-8386E30C10DA}"/>
              </c:ext>
            </c:extLst>
          </c:dPt>
          <c:dPt>
            <c:idx val="3"/>
            <c:bubble3D val="0"/>
            <c:spPr>
              <a:noFill/>
              <a:ln w="19050">
                <a:solidFill>
                  <a:srgbClr val="00B050"/>
                </a:solidFill>
              </a:ln>
              <a:effectLst/>
            </c:spPr>
            <c:extLst>
              <c:ext xmlns:c16="http://schemas.microsoft.com/office/drawing/2014/chart" uri="{C3380CC4-5D6E-409C-BE32-E72D297353CC}">
                <c16:uniqueId val="{00000007-5F1C-40B3-AE40-8386E30C10DA}"/>
              </c:ext>
            </c:extLst>
          </c:dPt>
          <c:dPt>
            <c:idx val="4"/>
            <c:bubble3D val="0"/>
            <c:spPr>
              <a:solidFill>
                <a:srgbClr val="FF0000"/>
              </a:solidFill>
              <a:ln w="19050">
                <a:solidFill>
                  <a:srgbClr val="FF0000"/>
                </a:solidFill>
              </a:ln>
              <a:effectLst/>
            </c:spPr>
            <c:extLst>
              <c:ext xmlns:c16="http://schemas.microsoft.com/office/drawing/2014/chart" uri="{C3380CC4-5D6E-409C-BE32-E72D297353CC}">
                <c16:uniqueId val="{00000009-5F1C-40B3-AE40-8386E30C10DA}"/>
              </c:ext>
            </c:extLst>
          </c:dPt>
          <c:dPt>
            <c:idx val="5"/>
            <c:bubble3D val="0"/>
            <c:spPr>
              <a:noFill/>
              <a:ln w="19050">
                <a:solidFill>
                  <a:srgbClr val="FF0000"/>
                </a:solidFill>
              </a:ln>
              <a:effectLst/>
            </c:spPr>
            <c:extLst>
              <c:ext xmlns:c16="http://schemas.microsoft.com/office/drawing/2014/chart" uri="{C3380CC4-5D6E-409C-BE32-E72D297353CC}">
                <c16:uniqueId val="{0000000B-5F1C-40B3-AE40-8386E30C10DA}"/>
              </c:ext>
            </c:extLst>
          </c:dPt>
          <c:dPt>
            <c:idx val="6"/>
            <c:bubble3D val="0"/>
            <c:spPr>
              <a:noFill/>
              <a:ln w="19050">
                <a:solidFill>
                  <a:schemeClr val="accent4"/>
                </a:solidFill>
              </a:ln>
              <a:effectLst/>
            </c:spPr>
            <c:extLst>
              <c:ext xmlns:c16="http://schemas.microsoft.com/office/drawing/2014/chart" uri="{C3380CC4-5D6E-409C-BE32-E72D297353CC}">
                <c16:uniqueId val="{0000000D-5F1C-40B3-AE40-8386E30C10DA}"/>
              </c:ext>
            </c:extLst>
          </c:dPt>
          <c:dPt>
            <c:idx val="7"/>
            <c:bubble3D val="0"/>
            <c:spPr>
              <a:noFill/>
              <a:ln w="19050">
                <a:solidFill>
                  <a:schemeClr val="accent4"/>
                </a:solidFill>
              </a:ln>
              <a:effectLst/>
            </c:spPr>
            <c:extLst>
              <c:ext xmlns:c16="http://schemas.microsoft.com/office/drawing/2014/chart" uri="{C3380CC4-5D6E-409C-BE32-E72D297353CC}">
                <c16:uniqueId val="{0000000F-5F1C-40B3-AE40-8386E30C10DA}"/>
              </c:ext>
            </c:extLst>
          </c:dPt>
          <c:cat>
            <c:strRef>
              <c:f>Sheet1!$A$2:$A$9</c:f>
              <c:strCache>
                <c:ptCount val="2"/>
                <c:pt idx="0">
                  <c:v>1st Qtr</c:v>
                </c:pt>
                <c:pt idx="1">
                  <c:v>2nd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5F1C-40B3-AE40-8386E30C10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a:solidFill>
                <a:srgbClr val="00B050"/>
              </a:solidFill>
            </a:ln>
          </c:spPr>
          <c:explosion val="5"/>
          <c:dPt>
            <c:idx val="0"/>
            <c:bubble3D val="0"/>
            <c:spPr>
              <a:noFill/>
              <a:ln w="19050">
                <a:solidFill>
                  <a:srgbClr val="0070C0"/>
                </a:solidFill>
              </a:ln>
              <a:effectLst/>
            </c:spPr>
            <c:extLst>
              <c:ext xmlns:c16="http://schemas.microsoft.com/office/drawing/2014/chart" uri="{C3380CC4-5D6E-409C-BE32-E72D297353CC}">
                <c16:uniqueId val="{00000001-5B7E-4375-A2DE-2FCDF7057ACA}"/>
              </c:ext>
            </c:extLst>
          </c:dPt>
          <c:dPt>
            <c:idx val="1"/>
            <c:bubble3D val="0"/>
            <c:spPr>
              <a:noFill/>
              <a:ln w="19050">
                <a:solidFill>
                  <a:srgbClr val="0070C0"/>
                </a:solidFill>
              </a:ln>
              <a:effectLst/>
            </c:spPr>
            <c:extLst>
              <c:ext xmlns:c16="http://schemas.microsoft.com/office/drawing/2014/chart" uri="{C3380CC4-5D6E-409C-BE32-E72D297353CC}">
                <c16:uniqueId val="{00000003-5B7E-4375-A2DE-2FCDF7057ACA}"/>
              </c:ext>
            </c:extLst>
          </c:dPt>
          <c:dPt>
            <c:idx val="2"/>
            <c:bubble3D val="0"/>
            <c:spPr>
              <a:noFill/>
              <a:ln w="19050">
                <a:solidFill>
                  <a:srgbClr val="0070C0"/>
                </a:solidFill>
              </a:ln>
              <a:effectLst/>
            </c:spPr>
            <c:extLst>
              <c:ext xmlns:c16="http://schemas.microsoft.com/office/drawing/2014/chart" uri="{C3380CC4-5D6E-409C-BE32-E72D297353CC}">
                <c16:uniqueId val="{00000005-5B7E-4375-A2DE-2FCDF7057ACA}"/>
              </c:ext>
            </c:extLst>
          </c:dPt>
          <c:dPt>
            <c:idx val="3"/>
            <c:bubble3D val="0"/>
            <c:spPr>
              <a:noFill/>
              <a:ln w="19050">
                <a:solidFill>
                  <a:srgbClr val="0070C0"/>
                </a:solidFill>
              </a:ln>
              <a:effectLst/>
            </c:spPr>
            <c:extLst>
              <c:ext xmlns:c16="http://schemas.microsoft.com/office/drawing/2014/chart" uri="{C3380CC4-5D6E-409C-BE32-E72D297353CC}">
                <c16:uniqueId val="{00000007-5B7E-4375-A2DE-2FCDF7057ACA}"/>
              </c:ext>
            </c:extLst>
          </c:dPt>
          <c:dPt>
            <c:idx val="4"/>
            <c:bubble3D val="0"/>
            <c:spPr>
              <a:noFill/>
              <a:ln w="19050">
                <a:solidFill>
                  <a:srgbClr val="00B050"/>
                </a:solidFill>
              </a:ln>
              <a:effectLst/>
            </c:spPr>
            <c:extLst>
              <c:ext xmlns:c16="http://schemas.microsoft.com/office/drawing/2014/chart" uri="{C3380CC4-5D6E-409C-BE32-E72D297353CC}">
                <c16:uniqueId val="{00000009-5B7E-4375-A2DE-2FCDF7057ACA}"/>
              </c:ext>
            </c:extLst>
          </c:dPt>
          <c:dPt>
            <c:idx val="5"/>
            <c:bubble3D val="0"/>
            <c:spPr>
              <a:noFill/>
              <a:ln w="19050">
                <a:solidFill>
                  <a:srgbClr val="00B050"/>
                </a:solidFill>
              </a:ln>
              <a:effectLst/>
            </c:spPr>
            <c:extLst>
              <c:ext xmlns:c16="http://schemas.microsoft.com/office/drawing/2014/chart" uri="{C3380CC4-5D6E-409C-BE32-E72D297353CC}">
                <c16:uniqueId val="{0000000B-5B7E-4375-A2DE-2FCDF7057ACA}"/>
              </c:ext>
            </c:extLst>
          </c:dPt>
          <c:dPt>
            <c:idx val="6"/>
            <c:bubble3D val="0"/>
            <c:spPr>
              <a:noFill/>
              <a:ln w="19050">
                <a:solidFill>
                  <a:srgbClr val="00B050"/>
                </a:solidFill>
              </a:ln>
              <a:effectLst/>
            </c:spPr>
            <c:extLst>
              <c:ext xmlns:c16="http://schemas.microsoft.com/office/drawing/2014/chart" uri="{C3380CC4-5D6E-409C-BE32-E72D297353CC}">
                <c16:uniqueId val="{0000000D-5B7E-4375-A2DE-2FCDF7057ACA}"/>
              </c:ext>
            </c:extLst>
          </c:dPt>
          <c:dPt>
            <c:idx val="7"/>
            <c:bubble3D val="0"/>
            <c:spPr>
              <a:noFill/>
              <a:ln w="19050">
                <a:solidFill>
                  <a:srgbClr val="00B050"/>
                </a:solidFill>
              </a:ln>
              <a:effectLst/>
            </c:spPr>
            <c:extLst>
              <c:ext xmlns:c16="http://schemas.microsoft.com/office/drawing/2014/chart" uri="{C3380CC4-5D6E-409C-BE32-E72D297353CC}">
                <c16:uniqueId val="{0000000F-5B7E-4375-A2DE-2FCDF7057ACA}"/>
              </c:ext>
            </c:extLst>
          </c:dPt>
          <c:dPt>
            <c:idx val="8"/>
            <c:bubble3D val="0"/>
            <c:spPr>
              <a:solidFill>
                <a:srgbClr val="FF0000"/>
              </a:solidFill>
              <a:ln w="19050">
                <a:solidFill>
                  <a:srgbClr val="FF0000"/>
                </a:solidFill>
              </a:ln>
              <a:effectLst/>
            </c:spPr>
            <c:extLst>
              <c:ext xmlns:c16="http://schemas.microsoft.com/office/drawing/2014/chart" uri="{C3380CC4-5D6E-409C-BE32-E72D297353CC}">
                <c16:uniqueId val="{00000011-5B7E-4375-A2DE-2FCDF7057ACA}"/>
              </c:ext>
            </c:extLst>
          </c:dPt>
          <c:dPt>
            <c:idx val="9"/>
            <c:bubble3D val="0"/>
            <c:spPr>
              <a:noFill/>
              <a:ln w="19050">
                <a:solidFill>
                  <a:srgbClr val="FF0000"/>
                </a:solidFill>
              </a:ln>
              <a:effectLst/>
            </c:spPr>
            <c:extLst>
              <c:ext xmlns:c16="http://schemas.microsoft.com/office/drawing/2014/chart" uri="{C3380CC4-5D6E-409C-BE32-E72D297353CC}">
                <c16:uniqueId val="{00000013-5B7E-4375-A2DE-2FCDF7057ACA}"/>
              </c:ext>
            </c:extLst>
          </c:dPt>
          <c:dPt>
            <c:idx val="10"/>
            <c:bubble3D val="0"/>
            <c:spPr>
              <a:noFill/>
              <a:ln w="19050">
                <a:solidFill>
                  <a:srgbClr val="FF0000"/>
                </a:solidFill>
              </a:ln>
              <a:effectLst/>
            </c:spPr>
            <c:extLst>
              <c:ext xmlns:c16="http://schemas.microsoft.com/office/drawing/2014/chart" uri="{C3380CC4-5D6E-409C-BE32-E72D297353CC}">
                <c16:uniqueId val="{00000015-5B7E-4375-A2DE-2FCDF7057ACA}"/>
              </c:ext>
            </c:extLst>
          </c:dPt>
          <c:dPt>
            <c:idx val="11"/>
            <c:bubble3D val="0"/>
            <c:spPr>
              <a:noFill/>
              <a:ln w="19050">
                <a:solidFill>
                  <a:srgbClr val="FF0000"/>
                </a:solidFill>
              </a:ln>
              <a:effectLst/>
            </c:spPr>
            <c:extLst>
              <c:ext xmlns:c16="http://schemas.microsoft.com/office/drawing/2014/chart" uri="{C3380CC4-5D6E-409C-BE32-E72D297353CC}">
                <c16:uniqueId val="{00000017-5B7E-4375-A2DE-2FCDF7057ACA}"/>
              </c:ext>
            </c:extLst>
          </c:dPt>
          <c:dPt>
            <c:idx val="12"/>
            <c:bubble3D val="0"/>
            <c:spPr>
              <a:noFill/>
              <a:ln w="19050">
                <a:solidFill>
                  <a:schemeClr val="accent4"/>
                </a:solidFill>
              </a:ln>
              <a:effectLst/>
            </c:spPr>
            <c:extLst>
              <c:ext xmlns:c16="http://schemas.microsoft.com/office/drawing/2014/chart" uri="{C3380CC4-5D6E-409C-BE32-E72D297353CC}">
                <c16:uniqueId val="{00000019-5B7E-4375-A2DE-2FCDF7057ACA}"/>
              </c:ext>
            </c:extLst>
          </c:dPt>
          <c:dPt>
            <c:idx val="13"/>
            <c:bubble3D val="0"/>
            <c:spPr>
              <a:noFill/>
              <a:ln w="19050">
                <a:solidFill>
                  <a:schemeClr val="accent4"/>
                </a:solidFill>
              </a:ln>
              <a:effectLst/>
            </c:spPr>
            <c:extLst>
              <c:ext xmlns:c16="http://schemas.microsoft.com/office/drawing/2014/chart" uri="{C3380CC4-5D6E-409C-BE32-E72D297353CC}">
                <c16:uniqueId val="{0000001B-5B7E-4375-A2DE-2FCDF7057ACA}"/>
              </c:ext>
            </c:extLst>
          </c:dPt>
          <c:dPt>
            <c:idx val="14"/>
            <c:bubble3D val="0"/>
            <c:spPr>
              <a:noFill/>
              <a:ln w="19050">
                <a:solidFill>
                  <a:schemeClr val="accent4"/>
                </a:solidFill>
              </a:ln>
              <a:effectLst/>
            </c:spPr>
            <c:extLst>
              <c:ext xmlns:c16="http://schemas.microsoft.com/office/drawing/2014/chart" uri="{C3380CC4-5D6E-409C-BE32-E72D297353CC}">
                <c16:uniqueId val="{0000001D-5B7E-4375-A2DE-2FCDF7057ACA}"/>
              </c:ext>
            </c:extLst>
          </c:dPt>
          <c:dPt>
            <c:idx val="15"/>
            <c:bubble3D val="0"/>
            <c:spPr>
              <a:noFill/>
              <a:ln w="19050">
                <a:solidFill>
                  <a:schemeClr val="accent4"/>
                </a:solidFill>
              </a:ln>
              <a:effectLst/>
            </c:spPr>
            <c:extLst>
              <c:ext xmlns:c16="http://schemas.microsoft.com/office/drawing/2014/chart" uri="{C3380CC4-5D6E-409C-BE32-E72D297353CC}">
                <c16:uniqueId val="{0000001F-5B7E-4375-A2DE-2FCDF7057ACA}"/>
              </c:ext>
            </c:extLst>
          </c:dPt>
          <c:cat>
            <c:strRef>
              <c:f>Sheet1!$A$2:$A$17</c:f>
              <c:strCache>
                <c:ptCount val="2"/>
                <c:pt idx="0">
                  <c:v>1st Qtr</c:v>
                </c:pt>
                <c:pt idx="1">
                  <c:v>2nd Qtr</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20-5B7E-4375-A2DE-2FCDF7057A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2"/>
            <c:spPr>
              <a:solidFill>
                <a:schemeClr val="accent1"/>
              </a:solidFill>
              <a:ln w="19050">
                <a:solidFill>
                  <a:schemeClr val="lt1"/>
                </a:solidFill>
              </a:ln>
              <a:effectLst/>
            </c:spPr>
            <c:extLst>
              <c:ext xmlns:c16="http://schemas.microsoft.com/office/drawing/2014/chart" uri="{C3380CC4-5D6E-409C-BE32-E72D297353CC}">
                <c16:uniqueId val="{00000001-A427-4093-9C9B-CCB89FCA83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F0-446B-9B77-0A1BE0520D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F0-446B-9B77-0A1BE0520D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F0-446B-9B77-0A1BE0520DA1}"/>
              </c:ext>
            </c:extLst>
          </c:dPt>
          <c:cat>
            <c:strRef>
              <c:f>Sheet1!$A$2:$A$5</c:f>
              <c:strCache>
                <c:ptCount val="2"/>
                <c:pt idx="0">
                  <c:v>1st Qtr</c:v>
                </c:pt>
                <c:pt idx="1">
                  <c:v>2nd Qtr</c:v>
                </c:pt>
              </c:strCache>
            </c:strRef>
          </c:cat>
          <c:val>
            <c:numRef>
              <c:f>Sheet1!$B$2:$B$5</c:f>
              <c:numCache>
                <c:formatCode>General</c:formatCode>
                <c:ptCount val="4"/>
                <c:pt idx="0">
                  <c:v>1</c:v>
                </c:pt>
                <c:pt idx="1">
                  <c:v>1</c:v>
                </c:pt>
              </c:numCache>
            </c:numRef>
          </c:val>
          <c:extLst>
            <c:ext xmlns:c16="http://schemas.microsoft.com/office/drawing/2014/chart" uri="{C3380CC4-5D6E-409C-BE32-E72D297353CC}">
              <c16:uniqueId val="{00000000-A427-4093-9C9B-CCB89FCA83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2"/>
            <c:spPr>
              <a:solidFill>
                <a:schemeClr val="accent1"/>
              </a:solidFill>
              <a:ln w="19050">
                <a:solidFill>
                  <a:schemeClr val="lt1"/>
                </a:solidFill>
              </a:ln>
              <a:effectLst/>
            </c:spPr>
            <c:extLst>
              <c:ext xmlns:c16="http://schemas.microsoft.com/office/drawing/2014/chart" uri="{C3380CC4-5D6E-409C-BE32-E72D297353CC}">
                <c16:uniqueId val="{00000001-5B2D-46B0-A907-FAB2809CF5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2D-46B0-A907-FAB2809CF5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2D-46B0-A907-FAB2809CF5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2D-46B0-A907-FAB2809CF560}"/>
              </c:ext>
            </c:extLst>
          </c:dPt>
          <c:cat>
            <c:strRef>
              <c:f>Sheet1!$A$2:$A$5</c:f>
              <c:strCache>
                <c:ptCount val="2"/>
                <c:pt idx="0">
                  <c:v>1st Qtr</c:v>
                </c:pt>
                <c:pt idx="1">
                  <c:v>2nd Qtr</c:v>
                </c:pt>
              </c:strCache>
            </c:strRef>
          </c:cat>
          <c:val>
            <c:numRef>
              <c:f>Sheet1!$B$2:$B$5</c:f>
              <c:numCache>
                <c:formatCode>General</c:formatCode>
                <c:ptCount val="4"/>
                <c:pt idx="0">
                  <c:v>0.25</c:v>
                </c:pt>
                <c:pt idx="1">
                  <c:v>0.75</c:v>
                </c:pt>
              </c:numCache>
            </c:numRef>
          </c:val>
          <c:extLst>
            <c:ext xmlns:c16="http://schemas.microsoft.com/office/drawing/2014/chart" uri="{C3380CC4-5D6E-409C-BE32-E72D297353CC}">
              <c16:uniqueId val="{00000008-5B2D-46B0-A907-FAB2809CF5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noFill/>
              <a:ln w="19050">
                <a:solidFill>
                  <a:srgbClr val="0070C0"/>
                </a:solidFill>
              </a:ln>
              <a:effectLst/>
            </c:spPr>
            <c:extLst>
              <c:ext xmlns:c16="http://schemas.microsoft.com/office/drawing/2014/chart" uri="{C3380CC4-5D6E-409C-BE32-E72D297353CC}">
                <c16:uniqueId val="{00000001-9F1B-45B5-93C3-CA5167E414F8}"/>
              </c:ext>
            </c:extLst>
          </c:dPt>
          <c:dPt>
            <c:idx val="1"/>
            <c:bubble3D val="0"/>
            <c:spPr>
              <a:noFill/>
              <a:ln w="19050">
                <a:solidFill>
                  <a:srgbClr val="00B050"/>
                </a:solidFill>
              </a:ln>
              <a:effectLst/>
            </c:spPr>
            <c:extLst>
              <c:ext xmlns:c16="http://schemas.microsoft.com/office/drawing/2014/chart" uri="{C3380CC4-5D6E-409C-BE32-E72D297353CC}">
                <c16:uniqueId val="{00000003-9F1B-45B5-93C3-CA5167E414F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F1B-45B5-93C3-CA5167E414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1B-45B5-93C3-CA5167E414F8}"/>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9F1B-45B5-93C3-CA5167E414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a:solidFill>
                <a:srgbClr val="00B050"/>
              </a:solidFill>
            </a:ln>
          </c:spPr>
          <c:explosion val="5"/>
          <c:dPt>
            <c:idx val="0"/>
            <c:bubble3D val="0"/>
            <c:spPr>
              <a:noFill/>
              <a:ln w="19050">
                <a:solidFill>
                  <a:srgbClr val="0070C0"/>
                </a:solidFill>
              </a:ln>
              <a:effectLst/>
            </c:spPr>
            <c:extLst>
              <c:ext xmlns:c16="http://schemas.microsoft.com/office/drawing/2014/chart" uri="{C3380CC4-5D6E-409C-BE32-E72D297353CC}">
                <c16:uniqueId val="{00000001-9F1B-45B5-93C3-CA5167E414F8}"/>
              </c:ext>
            </c:extLst>
          </c:dPt>
          <c:dPt>
            <c:idx val="1"/>
            <c:bubble3D val="0"/>
            <c:spPr>
              <a:noFill/>
              <a:ln w="19050">
                <a:solidFill>
                  <a:srgbClr val="0070C0"/>
                </a:solidFill>
              </a:ln>
              <a:effectLst/>
            </c:spPr>
            <c:extLst>
              <c:ext xmlns:c16="http://schemas.microsoft.com/office/drawing/2014/chart" uri="{C3380CC4-5D6E-409C-BE32-E72D297353CC}">
                <c16:uniqueId val="{00000003-9F1B-45B5-93C3-CA5167E414F8}"/>
              </c:ext>
            </c:extLst>
          </c:dPt>
          <c:dPt>
            <c:idx val="2"/>
            <c:bubble3D val="0"/>
            <c:spPr>
              <a:noFill/>
              <a:ln w="19050">
                <a:solidFill>
                  <a:srgbClr val="00B050"/>
                </a:solidFill>
              </a:ln>
              <a:effectLst/>
            </c:spPr>
            <c:extLst>
              <c:ext xmlns:c16="http://schemas.microsoft.com/office/drawing/2014/chart" uri="{C3380CC4-5D6E-409C-BE32-E72D297353CC}">
                <c16:uniqueId val="{00000005-9F1B-45B5-93C3-CA5167E414F8}"/>
              </c:ext>
            </c:extLst>
          </c:dPt>
          <c:dPt>
            <c:idx val="3"/>
            <c:bubble3D val="0"/>
            <c:spPr>
              <a:noFill/>
              <a:ln w="19050">
                <a:solidFill>
                  <a:srgbClr val="00B050"/>
                </a:solidFill>
              </a:ln>
              <a:effectLst/>
            </c:spPr>
            <c:extLst>
              <c:ext xmlns:c16="http://schemas.microsoft.com/office/drawing/2014/chart" uri="{C3380CC4-5D6E-409C-BE32-E72D297353CC}">
                <c16:uniqueId val="{00000007-9F1B-45B5-93C3-CA5167E414F8}"/>
              </c:ext>
            </c:extLst>
          </c:dPt>
          <c:dPt>
            <c:idx val="4"/>
            <c:bubble3D val="0"/>
            <c:spPr>
              <a:solidFill>
                <a:srgbClr val="FF0000"/>
              </a:solidFill>
              <a:ln w="19050">
                <a:solidFill>
                  <a:srgbClr val="FF0000"/>
                </a:solidFill>
              </a:ln>
              <a:effectLst/>
            </c:spPr>
            <c:extLst>
              <c:ext xmlns:c16="http://schemas.microsoft.com/office/drawing/2014/chart" uri="{C3380CC4-5D6E-409C-BE32-E72D297353CC}">
                <c16:uniqueId val="{00000003-8A9F-4FD8-B045-7B0D41AC5C48}"/>
              </c:ext>
            </c:extLst>
          </c:dPt>
          <c:dPt>
            <c:idx val="5"/>
            <c:bubble3D val="0"/>
            <c:spPr>
              <a:noFill/>
              <a:ln w="19050">
                <a:solidFill>
                  <a:srgbClr val="FF0000"/>
                </a:solidFill>
              </a:ln>
              <a:effectLst/>
            </c:spPr>
            <c:extLst>
              <c:ext xmlns:c16="http://schemas.microsoft.com/office/drawing/2014/chart" uri="{C3380CC4-5D6E-409C-BE32-E72D297353CC}">
                <c16:uniqueId val="{00000002-8A9F-4FD8-B045-7B0D41AC5C48}"/>
              </c:ext>
            </c:extLst>
          </c:dPt>
          <c:dPt>
            <c:idx val="6"/>
            <c:bubble3D val="0"/>
            <c:spPr>
              <a:noFill/>
              <a:ln w="19050">
                <a:solidFill>
                  <a:schemeClr val="accent4"/>
                </a:solidFill>
              </a:ln>
              <a:effectLst/>
            </c:spPr>
            <c:extLst>
              <c:ext xmlns:c16="http://schemas.microsoft.com/office/drawing/2014/chart" uri="{C3380CC4-5D6E-409C-BE32-E72D297353CC}">
                <c16:uniqueId val="{00000001-8A9F-4FD8-B045-7B0D41AC5C48}"/>
              </c:ext>
            </c:extLst>
          </c:dPt>
          <c:dPt>
            <c:idx val="7"/>
            <c:bubble3D val="0"/>
            <c:spPr>
              <a:noFill/>
              <a:ln w="19050">
                <a:solidFill>
                  <a:schemeClr val="accent4"/>
                </a:solidFill>
              </a:ln>
              <a:effectLst/>
            </c:spPr>
            <c:extLst>
              <c:ext xmlns:c16="http://schemas.microsoft.com/office/drawing/2014/chart" uri="{C3380CC4-5D6E-409C-BE32-E72D297353CC}">
                <c16:uniqueId val="{00000000-8A9F-4FD8-B045-7B0D41AC5C48}"/>
              </c:ext>
            </c:extLst>
          </c:dPt>
          <c:cat>
            <c:strRef>
              <c:f>Sheet1!$A$2:$A$9</c:f>
              <c:strCache>
                <c:ptCount val="2"/>
                <c:pt idx="0">
                  <c:v>1st Qtr</c:v>
                </c:pt>
                <c:pt idx="1">
                  <c:v>2nd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8-9F1B-45B5-93C3-CA5167E414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noFill/>
              <a:ln w="19050">
                <a:solidFill>
                  <a:srgbClr val="0070C0"/>
                </a:solidFill>
              </a:ln>
              <a:effectLst/>
            </c:spPr>
            <c:extLst>
              <c:ext xmlns:c16="http://schemas.microsoft.com/office/drawing/2014/chart" uri="{C3380CC4-5D6E-409C-BE32-E72D297353CC}">
                <c16:uniqueId val="{00000001-0F0A-4FC9-8171-EAA27AAF7DEE}"/>
              </c:ext>
            </c:extLst>
          </c:dPt>
          <c:dPt>
            <c:idx val="1"/>
            <c:bubble3D val="0"/>
            <c:spPr>
              <a:noFill/>
              <a:ln w="19050">
                <a:solidFill>
                  <a:srgbClr val="00B050"/>
                </a:solidFill>
              </a:ln>
              <a:effectLst/>
            </c:spPr>
            <c:extLst>
              <c:ext xmlns:c16="http://schemas.microsoft.com/office/drawing/2014/chart" uri="{C3380CC4-5D6E-409C-BE32-E72D297353CC}">
                <c16:uniqueId val="{00000003-0F0A-4FC9-8171-EAA27AAF7DEE}"/>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F0A-4FC9-8171-EAA27AAF7DEE}"/>
              </c:ext>
            </c:extLst>
          </c:dPt>
          <c:dPt>
            <c:idx val="3"/>
            <c:bubble3D val="0"/>
            <c:spPr>
              <a:noFill/>
              <a:ln w="19050">
                <a:solidFill>
                  <a:schemeClr val="accent4"/>
                </a:solidFill>
              </a:ln>
              <a:effectLst/>
            </c:spPr>
            <c:extLst>
              <c:ext xmlns:c16="http://schemas.microsoft.com/office/drawing/2014/chart" uri="{C3380CC4-5D6E-409C-BE32-E72D297353CC}">
                <c16:uniqueId val="{00000007-0F0A-4FC9-8171-EAA27AAF7DEE}"/>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0F0A-4FC9-8171-EAA27AAF7D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a:solidFill>
                <a:srgbClr val="00B050"/>
              </a:solidFill>
            </a:ln>
          </c:spPr>
          <c:explosion val="5"/>
          <c:dPt>
            <c:idx val="0"/>
            <c:bubble3D val="0"/>
            <c:spPr>
              <a:noFill/>
              <a:ln w="19050">
                <a:solidFill>
                  <a:srgbClr val="0070C0"/>
                </a:solidFill>
              </a:ln>
              <a:effectLst/>
            </c:spPr>
            <c:extLst>
              <c:ext xmlns:c16="http://schemas.microsoft.com/office/drawing/2014/chart" uri="{C3380CC4-5D6E-409C-BE32-E72D297353CC}">
                <c16:uniqueId val="{00000001-9F1B-45B5-93C3-CA5167E414F8}"/>
              </c:ext>
            </c:extLst>
          </c:dPt>
          <c:dPt>
            <c:idx val="1"/>
            <c:bubble3D val="0"/>
            <c:spPr>
              <a:noFill/>
              <a:ln w="19050">
                <a:solidFill>
                  <a:srgbClr val="0070C0"/>
                </a:solidFill>
              </a:ln>
              <a:effectLst/>
            </c:spPr>
            <c:extLst>
              <c:ext xmlns:c16="http://schemas.microsoft.com/office/drawing/2014/chart" uri="{C3380CC4-5D6E-409C-BE32-E72D297353CC}">
                <c16:uniqueId val="{00000003-9F1B-45B5-93C3-CA5167E414F8}"/>
              </c:ext>
            </c:extLst>
          </c:dPt>
          <c:dPt>
            <c:idx val="2"/>
            <c:bubble3D val="0"/>
            <c:spPr>
              <a:noFill/>
              <a:ln w="19050">
                <a:solidFill>
                  <a:srgbClr val="0070C0"/>
                </a:solidFill>
              </a:ln>
              <a:effectLst/>
            </c:spPr>
            <c:extLst>
              <c:ext xmlns:c16="http://schemas.microsoft.com/office/drawing/2014/chart" uri="{C3380CC4-5D6E-409C-BE32-E72D297353CC}">
                <c16:uniqueId val="{00000005-9F1B-45B5-93C3-CA5167E414F8}"/>
              </c:ext>
            </c:extLst>
          </c:dPt>
          <c:dPt>
            <c:idx val="3"/>
            <c:bubble3D val="0"/>
            <c:spPr>
              <a:noFill/>
              <a:ln w="19050">
                <a:solidFill>
                  <a:srgbClr val="0070C0"/>
                </a:solidFill>
              </a:ln>
              <a:effectLst/>
            </c:spPr>
            <c:extLst>
              <c:ext xmlns:c16="http://schemas.microsoft.com/office/drawing/2014/chart" uri="{C3380CC4-5D6E-409C-BE32-E72D297353CC}">
                <c16:uniqueId val="{00000007-9F1B-45B5-93C3-CA5167E414F8}"/>
              </c:ext>
            </c:extLst>
          </c:dPt>
          <c:dPt>
            <c:idx val="4"/>
            <c:bubble3D val="0"/>
            <c:spPr>
              <a:noFill/>
              <a:ln w="19050">
                <a:solidFill>
                  <a:srgbClr val="0070C0"/>
                </a:solidFill>
              </a:ln>
              <a:effectLst/>
            </c:spPr>
            <c:extLst>
              <c:ext xmlns:c16="http://schemas.microsoft.com/office/drawing/2014/chart" uri="{C3380CC4-5D6E-409C-BE32-E72D297353CC}">
                <c16:uniqueId val="{00000003-8A9F-4FD8-B045-7B0D41AC5C48}"/>
              </c:ext>
            </c:extLst>
          </c:dPt>
          <c:dPt>
            <c:idx val="5"/>
            <c:bubble3D val="0"/>
            <c:spPr>
              <a:noFill/>
              <a:ln w="19050">
                <a:solidFill>
                  <a:srgbClr val="0070C0"/>
                </a:solidFill>
              </a:ln>
              <a:effectLst/>
            </c:spPr>
            <c:extLst>
              <c:ext xmlns:c16="http://schemas.microsoft.com/office/drawing/2014/chart" uri="{C3380CC4-5D6E-409C-BE32-E72D297353CC}">
                <c16:uniqueId val="{00000002-8A9F-4FD8-B045-7B0D41AC5C48}"/>
              </c:ext>
            </c:extLst>
          </c:dPt>
          <c:dPt>
            <c:idx val="6"/>
            <c:bubble3D val="0"/>
            <c:spPr>
              <a:noFill/>
              <a:ln w="19050">
                <a:solidFill>
                  <a:srgbClr val="0070C0"/>
                </a:solidFill>
              </a:ln>
              <a:effectLst/>
            </c:spPr>
            <c:extLst>
              <c:ext xmlns:c16="http://schemas.microsoft.com/office/drawing/2014/chart" uri="{C3380CC4-5D6E-409C-BE32-E72D297353CC}">
                <c16:uniqueId val="{00000001-8A9F-4FD8-B045-7B0D41AC5C48}"/>
              </c:ext>
            </c:extLst>
          </c:dPt>
          <c:dPt>
            <c:idx val="7"/>
            <c:bubble3D val="0"/>
            <c:spPr>
              <a:noFill/>
              <a:ln w="19050">
                <a:solidFill>
                  <a:srgbClr val="0070C0"/>
                </a:solidFill>
              </a:ln>
              <a:effectLst/>
            </c:spPr>
            <c:extLst>
              <c:ext xmlns:c16="http://schemas.microsoft.com/office/drawing/2014/chart" uri="{C3380CC4-5D6E-409C-BE32-E72D297353CC}">
                <c16:uniqueId val="{00000000-8A9F-4FD8-B045-7B0D41AC5C48}"/>
              </c:ext>
            </c:extLst>
          </c:dPt>
          <c:dPt>
            <c:idx val="8"/>
            <c:bubble3D val="0"/>
            <c:spPr>
              <a:noFill/>
              <a:ln w="19050">
                <a:solidFill>
                  <a:srgbClr val="00B050"/>
                </a:solidFill>
              </a:ln>
              <a:effectLst/>
            </c:spPr>
            <c:extLst>
              <c:ext xmlns:c16="http://schemas.microsoft.com/office/drawing/2014/chart" uri="{C3380CC4-5D6E-409C-BE32-E72D297353CC}">
                <c16:uniqueId val="{00000011-E693-4E58-8B8A-33170F7EDD5C}"/>
              </c:ext>
            </c:extLst>
          </c:dPt>
          <c:dPt>
            <c:idx val="9"/>
            <c:bubble3D val="0"/>
            <c:spPr>
              <a:noFill/>
              <a:ln w="19050">
                <a:solidFill>
                  <a:srgbClr val="00B050"/>
                </a:solidFill>
              </a:ln>
              <a:effectLst/>
            </c:spPr>
            <c:extLst>
              <c:ext xmlns:c16="http://schemas.microsoft.com/office/drawing/2014/chart" uri="{C3380CC4-5D6E-409C-BE32-E72D297353CC}">
                <c16:uniqueId val="{00000013-E693-4E58-8B8A-33170F7EDD5C}"/>
              </c:ext>
            </c:extLst>
          </c:dPt>
          <c:dPt>
            <c:idx val="10"/>
            <c:bubble3D val="0"/>
            <c:spPr>
              <a:noFill/>
              <a:ln w="19050">
                <a:solidFill>
                  <a:srgbClr val="00B050"/>
                </a:solidFill>
              </a:ln>
              <a:effectLst/>
            </c:spPr>
            <c:extLst>
              <c:ext xmlns:c16="http://schemas.microsoft.com/office/drawing/2014/chart" uri="{C3380CC4-5D6E-409C-BE32-E72D297353CC}">
                <c16:uniqueId val="{00000015-E693-4E58-8B8A-33170F7EDD5C}"/>
              </c:ext>
            </c:extLst>
          </c:dPt>
          <c:dPt>
            <c:idx val="11"/>
            <c:bubble3D val="0"/>
            <c:spPr>
              <a:noFill/>
              <a:ln w="19050">
                <a:solidFill>
                  <a:srgbClr val="00B050"/>
                </a:solidFill>
              </a:ln>
              <a:effectLst/>
            </c:spPr>
            <c:extLst>
              <c:ext xmlns:c16="http://schemas.microsoft.com/office/drawing/2014/chart" uri="{C3380CC4-5D6E-409C-BE32-E72D297353CC}">
                <c16:uniqueId val="{00000017-E693-4E58-8B8A-33170F7EDD5C}"/>
              </c:ext>
            </c:extLst>
          </c:dPt>
          <c:dPt>
            <c:idx val="12"/>
            <c:bubble3D val="0"/>
            <c:spPr>
              <a:noFill/>
              <a:ln w="19050">
                <a:solidFill>
                  <a:srgbClr val="00B050"/>
                </a:solidFill>
              </a:ln>
              <a:effectLst/>
            </c:spPr>
            <c:extLst>
              <c:ext xmlns:c16="http://schemas.microsoft.com/office/drawing/2014/chart" uri="{C3380CC4-5D6E-409C-BE32-E72D297353CC}">
                <c16:uniqueId val="{00000019-E693-4E58-8B8A-33170F7EDD5C}"/>
              </c:ext>
            </c:extLst>
          </c:dPt>
          <c:dPt>
            <c:idx val="13"/>
            <c:bubble3D val="0"/>
            <c:spPr>
              <a:noFill/>
              <a:ln w="19050">
                <a:solidFill>
                  <a:srgbClr val="00B050"/>
                </a:solidFill>
              </a:ln>
              <a:effectLst/>
            </c:spPr>
            <c:extLst>
              <c:ext xmlns:c16="http://schemas.microsoft.com/office/drawing/2014/chart" uri="{C3380CC4-5D6E-409C-BE32-E72D297353CC}">
                <c16:uniqueId val="{0000001B-E693-4E58-8B8A-33170F7EDD5C}"/>
              </c:ext>
            </c:extLst>
          </c:dPt>
          <c:dPt>
            <c:idx val="14"/>
            <c:bubble3D val="0"/>
            <c:spPr>
              <a:noFill/>
              <a:ln w="19050">
                <a:solidFill>
                  <a:srgbClr val="00B050"/>
                </a:solidFill>
              </a:ln>
              <a:effectLst/>
            </c:spPr>
            <c:extLst>
              <c:ext xmlns:c16="http://schemas.microsoft.com/office/drawing/2014/chart" uri="{C3380CC4-5D6E-409C-BE32-E72D297353CC}">
                <c16:uniqueId val="{0000001D-E693-4E58-8B8A-33170F7EDD5C}"/>
              </c:ext>
            </c:extLst>
          </c:dPt>
          <c:dPt>
            <c:idx val="15"/>
            <c:bubble3D val="0"/>
            <c:spPr>
              <a:noFill/>
              <a:ln w="19050">
                <a:solidFill>
                  <a:srgbClr val="00B050"/>
                </a:solidFill>
              </a:ln>
              <a:effectLst/>
            </c:spPr>
            <c:extLst>
              <c:ext xmlns:c16="http://schemas.microsoft.com/office/drawing/2014/chart" uri="{C3380CC4-5D6E-409C-BE32-E72D297353CC}">
                <c16:uniqueId val="{0000001F-E693-4E58-8B8A-33170F7EDD5C}"/>
              </c:ext>
            </c:extLst>
          </c:dPt>
          <c:dPt>
            <c:idx val="16"/>
            <c:bubble3D val="0"/>
            <c:spPr>
              <a:solidFill>
                <a:srgbClr val="FF0000"/>
              </a:solidFill>
              <a:ln w="19050">
                <a:solidFill>
                  <a:srgbClr val="FF0000"/>
                </a:solidFill>
              </a:ln>
              <a:effectLst/>
            </c:spPr>
            <c:extLst>
              <c:ext xmlns:c16="http://schemas.microsoft.com/office/drawing/2014/chart" uri="{C3380CC4-5D6E-409C-BE32-E72D297353CC}">
                <c16:uniqueId val="{0000000F-DB25-4381-A3CF-9E70D1D3AABC}"/>
              </c:ext>
            </c:extLst>
          </c:dPt>
          <c:dPt>
            <c:idx val="17"/>
            <c:bubble3D val="0"/>
            <c:spPr>
              <a:solidFill>
                <a:schemeClr val="bg1"/>
              </a:solidFill>
              <a:ln w="19050">
                <a:solidFill>
                  <a:srgbClr val="FF0000"/>
                </a:solidFill>
              </a:ln>
              <a:effectLst/>
            </c:spPr>
            <c:extLst>
              <c:ext xmlns:c16="http://schemas.microsoft.com/office/drawing/2014/chart" uri="{C3380CC4-5D6E-409C-BE32-E72D297353CC}">
                <c16:uniqueId val="{0000000E-DB25-4381-A3CF-9E70D1D3AABC}"/>
              </c:ext>
            </c:extLst>
          </c:dPt>
          <c:dPt>
            <c:idx val="18"/>
            <c:bubble3D val="0"/>
            <c:spPr>
              <a:noFill/>
              <a:ln w="19050">
                <a:solidFill>
                  <a:srgbClr val="FF0000"/>
                </a:solidFill>
              </a:ln>
              <a:effectLst/>
            </c:spPr>
            <c:extLst>
              <c:ext xmlns:c16="http://schemas.microsoft.com/office/drawing/2014/chart" uri="{C3380CC4-5D6E-409C-BE32-E72D297353CC}">
                <c16:uniqueId val="{0000000D-DB25-4381-A3CF-9E70D1D3AABC}"/>
              </c:ext>
            </c:extLst>
          </c:dPt>
          <c:dPt>
            <c:idx val="19"/>
            <c:bubble3D val="0"/>
            <c:spPr>
              <a:noFill/>
              <a:ln w="19050">
                <a:solidFill>
                  <a:srgbClr val="FF0000"/>
                </a:solidFill>
              </a:ln>
              <a:effectLst/>
            </c:spPr>
            <c:extLst>
              <c:ext xmlns:c16="http://schemas.microsoft.com/office/drawing/2014/chart" uri="{C3380CC4-5D6E-409C-BE32-E72D297353CC}">
                <c16:uniqueId val="{0000000C-DB25-4381-A3CF-9E70D1D3AABC}"/>
              </c:ext>
            </c:extLst>
          </c:dPt>
          <c:dPt>
            <c:idx val="20"/>
            <c:bubble3D val="0"/>
            <c:spPr>
              <a:noFill/>
              <a:ln w="19050">
                <a:solidFill>
                  <a:srgbClr val="FF0000"/>
                </a:solidFill>
              </a:ln>
              <a:effectLst/>
            </c:spPr>
            <c:extLst>
              <c:ext xmlns:c16="http://schemas.microsoft.com/office/drawing/2014/chart" uri="{C3380CC4-5D6E-409C-BE32-E72D297353CC}">
                <c16:uniqueId val="{0000000B-DB25-4381-A3CF-9E70D1D3AABC}"/>
              </c:ext>
            </c:extLst>
          </c:dPt>
          <c:dPt>
            <c:idx val="21"/>
            <c:bubble3D val="0"/>
            <c:spPr>
              <a:noFill/>
              <a:ln w="19050">
                <a:solidFill>
                  <a:srgbClr val="FF0000"/>
                </a:solidFill>
              </a:ln>
              <a:effectLst/>
            </c:spPr>
            <c:extLst>
              <c:ext xmlns:c16="http://schemas.microsoft.com/office/drawing/2014/chart" uri="{C3380CC4-5D6E-409C-BE32-E72D297353CC}">
                <c16:uniqueId val="{0000000A-DB25-4381-A3CF-9E70D1D3AABC}"/>
              </c:ext>
            </c:extLst>
          </c:dPt>
          <c:dPt>
            <c:idx val="22"/>
            <c:bubble3D val="0"/>
            <c:spPr>
              <a:noFill/>
              <a:ln w="19050">
                <a:solidFill>
                  <a:srgbClr val="FF0000"/>
                </a:solidFill>
              </a:ln>
              <a:effectLst/>
            </c:spPr>
            <c:extLst>
              <c:ext xmlns:c16="http://schemas.microsoft.com/office/drawing/2014/chart" uri="{C3380CC4-5D6E-409C-BE32-E72D297353CC}">
                <c16:uniqueId val="{00000009-DB25-4381-A3CF-9E70D1D3AABC}"/>
              </c:ext>
            </c:extLst>
          </c:dPt>
          <c:dPt>
            <c:idx val="23"/>
            <c:bubble3D val="0"/>
            <c:spPr>
              <a:noFill/>
              <a:ln w="19050">
                <a:solidFill>
                  <a:srgbClr val="FF0000"/>
                </a:solidFill>
              </a:ln>
              <a:effectLst/>
            </c:spPr>
            <c:extLst>
              <c:ext xmlns:c16="http://schemas.microsoft.com/office/drawing/2014/chart" uri="{C3380CC4-5D6E-409C-BE32-E72D297353CC}">
                <c16:uniqueId val="{00000008-DB25-4381-A3CF-9E70D1D3AABC}"/>
              </c:ext>
            </c:extLst>
          </c:dPt>
          <c:dPt>
            <c:idx val="24"/>
            <c:bubble3D val="0"/>
            <c:spPr>
              <a:noFill/>
              <a:ln w="19050">
                <a:solidFill>
                  <a:schemeClr val="accent4"/>
                </a:solidFill>
              </a:ln>
              <a:effectLst/>
            </c:spPr>
            <c:extLst>
              <c:ext xmlns:c16="http://schemas.microsoft.com/office/drawing/2014/chart" uri="{C3380CC4-5D6E-409C-BE32-E72D297353CC}">
                <c16:uniqueId val="{00000007-DB25-4381-A3CF-9E70D1D3AABC}"/>
              </c:ext>
            </c:extLst>
          </c:dPt>
          <c:dPt>
            <c:idx val="25"/>
            <c:bubble3D val="0"/>
            <c:spPr>
              <a:noFill/>
              <a:ln w="19050">
                <a:solidFill>
                  <a:schemeClr val="accent4"/>
                </a:solidFill>
              </a:ln>
              <a:effectLst/>
            </c:spPr>
            <c:extLst>
              <c:ext xmlns:c16="http://schemas.microsoft.com/office/drawing/2014/chart" uri="{C3380CC4-5D6E-409C-BE32-E72D297353CC}">
                <c16:uniqueId val="{00000006-DB25-4381-A3CF-9E70D1D3AABC}"/>
              </c:ext>
            </c:extLst>
          </c:dPt>
          <c:dPt>
            <c:idx val="26"/>
            <c:bubble3D val="0"/>
            <c:spPr>
              <a:noFill/>
              <a:ln w="19050">
                <a:solidFill>
                  <a:schemeClr val="accent4"/>
                </a:solidFill>
              </a:ln>
              <a:effectLst/>
            </c:spPr>
            <c:extLst>
              <c:ext xmlns:c16="http://schemas.microsoft.com/office/drawing/2014/chart" uri="{C3380CC4-5D6E-409C-BE32-E72D297353CC}">
                <c16:uniqueId val="{00000005-DB25-4381-A3CF-9E70D1D3AABC}"/>
              </c:ext>
            </c:extLst>
          </c:dPt>
          <c:dPt>
            <c:idx val="27"/>
            <c:bubble3D val="0"/>
            <c:spPr>
              <a:noFill/>
              <a:ln w="19050">
                <a:solidFill>
                  <a:schemeClr val="accent4"/>
                </a:solidFill>
              </a:ln>
              <a:effectLst/>
            </c:spPr>
            <c:extLst>
              <c:ext xmlns:c16="http://schemas.microsoft.com/office/drawing/2014/chart" uri="{C3380CC4-5D6E-409C-BE32-E72D297353CC}">
                <c16:uniqueId val="{00000004-DB25-4381-A3CF-9E70D1D3AABC}"/>
              </c:ext>
            </c:extLst>
          </c:dPt>
          <c:dPt>
            <c:idx val="28"/>
            <c:bubble3D val="0"/>
            <c:spPr>
              <a:noFill/>
              <a:ln w="19050">
                <a:solidFill>
                  <a:schemeClr val="accent4"/>
                </a:solidFill>
              </a:ln>
              <a:effectLst/>
            </c:spPr>
            <c:extLst>
              <c:ext xmlns:c16="http://schemas.microsoft.com/office/drawing/2014/chart" uri="{C3380CC4-5D6E-409C-BE32-E72D297353CC}">
                <c16:uniqueId val="{00000003-DB25-4381-A3CF-9E70D1D3AABC}"/>
              </c:ext>
            </c:extLst>
          </c:dPt>
          <c:dPt>
            <c:idx val="29"/>
            <c:bubble3D val="0"/>
            <c:spPr>
              <a:noFill/>
              <a:ln w="19050">
                <a:solidFill>
                  <a:schemeClr val="accent4"/>
                </a:solidFill>
              </a:ln>
              <a:effectLst/>
            </c:spPr>
            <c:extLst>
              <c:ext xmlns:c16="http://schemas.microsoft.com/office/drawing/2014/chart" uri="{C3380CC4-5D6E-409C-BE32-E72D297353CC}">
                <c16:uniqueId val="{00000002-DB25-4381-A3CF-9E70D1D3AABC}"/>
              </c:ext>
            </c:extLst>
          </c:dPt>
          <c:dPt>
            <c:idx val="30"/>
            <c:bubble3D val="0"/>
            <c:spPr>
              <a:noFill/>
              <a:ln w="19050">
                <a:solidFill>
                  <a:schemeClr val="accent4"/>
                </a:solidFill>
              </a:ln>
              <a:effectLst/>
            </c:spPr>
            <c:extLst>
              <c:ext xmlns:c16="http://schemas.microsoft.com/office/drawing/2014/chart" uri="{C3380CC4-5D6E-409C-BE32-E72D297353CC}">
                <c16:uniqueId val="{00000001-DB25-4381-A3CF-9E70D1D3AABC}"/>
              </c:ext>
            </c:extLst>
          </c:dPt>
          <c:dPt>
            <c:idx val="31"/>
            <c:bubble3D val="0"/>
            <c:spPr>
              <a:noFill/>
              <a:ln w="19050">
                <a:solidFill>
                  <a:schemeClr val="accent4"/>
                </a:solidFill>
              </a:ln>
              <a:effectLst/>
            </c:spPr>
            <c:extLst>
              <c:ext xmlns:c16="http://schemas.microsoft.com/office/drawing/2014/chart" uri="{C3380CC4-5D6E-409C-BE32-E72D297353CC}">
                <c16:uniqueId val="{00000000-DB25-4381-A3CF-9E70D1D3AABC}"/>
              </c:ext>
            </c:extLst>
          </c:dPt>
          <c:cat>
            <c:strRef>
              <c:f>Sheet1!$A$2:$A$33</c:f>
              <c:strCache>
                <c:ptCount val="2"/>
                <c:pt idx="0">
                  <c:v>1st Qtr</c:v>
                </c:pt>
                <c:pt idx="1">
                  <c:v>2nd Qtr</c:v>
                </c:pt>
              </c:strCache>
            </c:strRef>
          </c:cat>
          <c:val>
            <c:numRef>
              <c:f>Sheet1!$B$2:$B$33</c:f>
              <c:numCache>
                <c:formatCode>General</c:formatCode>
                <c:ptCount val="3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numCache>
            </c:numRef>
          </c:val>
          <c:extLst>
            <c:ext xmlns:c16="http://schemas.microsoft.com/office/drawing/2014/chart" uri="{C3380CC4-5D6E-409C-BE32-E72D297353CC}">
              <c16:uniqueId val="{00000008-9F1B-45B5-93C3-CA5167E414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noFill/>
            <a:ln>
              <a:solidFill>
                <a:srgbClr val="00B050"/>
              </a:solidFill>
            </a:ln>
          </c:spPr>
          <c:explosion val="5"/>
          <c:dPt>
            <c:idx val="0"/>
            <c:bubble3D val="0"/>
            <c:spPr>
              <a:noFill/>
              <a:ln w="19050">
                <a:solidFill>
                  <a:srgbClr val="0070C0"/>
                </a:solidFill>
              </a:ln>
              <a:effectLst/>
            </c:spPr>
            <c:extLst>
              <c:ext xmlns:c16="http://schemas.microsoft.com/office/drawing/2014/chart" uri="{C3380CC4-5D6E-409C-BE32-E72D297353CC}">
                <c16:uniqueId val="{00000001-E42A-4921-BC95-13B95EE64C6F}"/>
              </c:ext>
            </c:extLst>
          </c:dPt>
          <c:dPt>
            <c:idx val="1"/>
            <c:bubble3D val="0"/>
            <c:spPr>
              <a:noFill/>
              <a:ln w="19050">
                <a:solidFill>
                  <a:srgbClr val="0070C0"/>
                </a:solidFill>
              </a:ln>
              <a:effectLst/>
            </c:spPr>
            <c:extLst>
              <c:ext xmlns:c16="http://schemas.microsoft.com/office/drawing/2014/chart" uri="{C3380CC4-5D6E-409C-BE32-E72D297353CC}">
                <c16:uniqueId val="{00000003-E42A-4921-BC95-13B95EE64C6F}"/>
              </c:ext>
            </c:extLst>
          </c:dPt>
          <c:dPt>
            <c:idx val="2"/>
            <c:bubble3D val="0"/>
            <c:spPr>
              <a:noFill/>
              <a:ln w="19050">
                <a:solidFill>
                  <a:srgbClr val="0070C0"/>
                </a:solidFill>
              </a:ln>
              <a:effectLst/>
            </c:spPr>
            <c:extLst>
              <c:ext xmlns:c16="http://schemas.microsoft.com/office/drawing/2014/chart" uri="{C3380CC4-5D6E-409C-BE32-E72D297353CC}">
                <c16:uniqueId val="{00000005-E42A-4921-BC95-13B95EE64C6F}"/>
              </c:ext>
            </c:extLst>
          </c:dPt>
          <c:dPt>
            <c:idx val="3"/>
            <c:bubble3D val="0"/>
            <c:spPr>
              <a:noFill/>
              <a:ln w="19050">
                <a:solidFill>
                  <a:srgbClr val="0070C0"/>
                </a:solidFill>
              </a:ln>
              <a:effectLst/>
            </c:spPr>
            <c:extLst>
              <c:ext xmlns:c16="http://schemas.microsoft.com/office/drawing/2014/chart" uri="{C3380CC4-5D6E-409C-BE32-E72D297353CC}">
                <c16:uniqueId val="{00000007-E42A-4921-BC95-13B95EE64C6F}"/>
              </c:ext>
            </c:extLst>
          </c:dPt>
          <c:dPt>
            <c:idx val="4"/>
            <c:bubble3D val="0"/>
            <c:spPr>
              <a:noFill/>
              <a:ln w="19050">
                <a:solidFill>
                  <a:srgbClr val="00B050"/>
                </a:solidFill>
              </a:ln>
              <a:effectLst/>
            </c:spPr>
            <c:extLst>
              <c:ext xmlns:c16="http://schemas.microsoft.com/office/drawing/2014/chart" uri="{C3380CC4-5D6E-409C-BE32-E72D297353CC}">
                <c16:uniqueId val="{00000009-E42A-4921-BC95-13B95EE64C6F}"/>
              </c:ext>
            </c:extLst>
          </c:dPt>
          <c:dPt>
            <c:idx val="5"/>
            <c:bubble3D val="0"/>
            <c:spPr>
              <a:noFill/>
              <a:ln w="19050">
                <a:solidFill>
                  <a:srgbClr val="00B050"/>
                </a:solidFill>
              </a:ln>
              <a:effectLst/>
            </c:spPr>
            <c:extLst>
              <c:ext xmlns:c16="http://schemas.microsoft.com/office/drawing/2014/chart" uri="{C3380CC4-5D6E-409C-BE32-E72D297353CC}">
                <c16:uniqueId val="{0000000B-E42A-4921-BC95-13B95EE64C6F}"/>
              </c:ext>
            </c:extLst>
          </c:dPt>
          <c:dPt>
            <c:idx val="6"/>
            <c:bubble3D val="0"/>
            <c:spPr>
              <a:noFill/>
              <a:ln w="19050">
                <a:solidFill>
                  <a:srgbClr val="00B050"/>
                </a:solidFill>
              </a:ln>
              <a:effectLst/>
            </c:spPr>
            <c:extLst>
              <c:ext xmlns:c16="http://schemas.microsoft.com/office/drawing/2014/chart" uri="{C3380CC4-5D6E-409C-BE32-E72D297353CC}">
                <c16:uniqueId val="{0000000D-E42A-4921-BC95-13B95EE64C6F}"/>
              </c:ext>
            </c:extLst>
          </c:dPt>
          <c:dPt>
            <c:idx val="7"/>
            <c:bubble3D val="0"/>
            <c:spPr>
              <a:noFill/>
              <a:ln w="19050">
                <a:solidFill>
                  <a:srgbClr val="00B050"/>
                </a:solidFill>
              </a:ln>
              <a:effectLst/>
            </c:spPr>
            <c:extLst>
              <c:ext xmlns:c16="http://schemas.microsoft.com/office/drawing/2014/chart" uri="{C3380CC4-5D6E-409C-BE32-E72D297353CC}">
                <c16:uniqueId val="{0000000F-E42A-4921-BC95-13B95EE64C6F}"/>
              </c:ext>
            </c:extLst>
          </c:dPt>
          <c:dPt>
            <c:idx val="8"/>
            <c:bubble3D val="0"/>
            <c:spPr>
              <a:solidFill>
                <a:srgbClr val="FF0000"/>
              </a:solidFill>
              <a:ln w="19050">
                <a:solidFill>
                  <a:srgbClr val="FF0000"/>
                </a:solidFill>
              </a:ln>
              <a:effectLst/>
            </c:spPr>
            <c:extLst>
              <c:ext xmlns:c16="http://schemas.microsoft.com/office/drawing/2014/chart" uri="{C3380CC4-5D6E-409C-BE32-E72D297353CC}">
                <c16:uniqueId val="{00000015-E42A-4921-BC95-13B95EE64C6F}"/>
              </c:ext>
            </c:extLst>
          </c:dPt>
          <c:dPt>
            <c:idx val="9"/>
            <c:bubble3D val="0"/>
            <c:spPr>
              <a:noFill/>
              <a:ln w="19050">
                <a:solidFill>
                  <a:srgbClr val="FF0000"/>
                </a:solidFill>
              </a:ln>
              <a:effectLst/>
            </c:spPr>
            <c:extLst>
              <c:ext xmlns:c16="http://schemas.microsoft.com/office/drawing/2014/chart" uri="{C3380CC4-5D6E-409C-BE32-E72D297353CC}">
                <c16:uniqueId val="{00000013-0266-4CAA-BC2C-036764957874}"/>
              </c:ext>
            </c:extLst>
          </c:dPt>
          <c:dPt>
            <c:idx val="10"/>
            <c:bubble3D val="0"/>
            <c:spPr>
              <a:noFill/>
              <a:ln w="19050">
                <a:solidFill>
                  <a:srgbClr val="FF0000"/>
                </a:solidFill>
              </a:ln>
              <a:effectLst/>
            </c:spPr>
            <c:extLst>
              <c:ext xmlns:c16="http://schemas.microsoft.com/office/drawing/2014/chart" uri="{C3380CC4-5D6E-409C-BE32-E72D297353CC}">
                <c16:uniqueId val="{00000014-E42A-4921-BC95-13B95EE64C6F}"/>
              </c:ext>
            </c:extLst>
          </c:dPt>
          <c:dPt>
            <c:idx val="11"/>
            <c:bubble3D val="0"/>
            <c:spPr>
              <a:noFill/>
              <a:ln w="19050">
                <a:solidFill>
                  <a:srgbClr val="FF0000"/>
                </a:solidFill>
              </a:ln>
              <a:effectLst/>
            </c:spPr>
            <c:extLst>
              <c:ext xmlns:c16="http://schemas.microsoft.com/office/drawing/2014/chart" uri="{C3380CC4-5D6E-409C-BE32-E72D297353CC}">
                <c16:uniqueId val="{00000013-E42A-4921-BC95-13B95EE64C6F}"/>
              </c:ext>
            </c:extLst>
          </c:dPt>
          <c:dPt>
            <c:idx val="12"/>
            <c:bubble3D val="0"/>
            <c:spPr>
              <a:noFill/>
              <a:ln w="19050">
                <a:solidFill>
                  <a:schemeClr val="accent4"/>
                </a:solidFill>
              </a:ln>
              <a:effectLst/>
            </c:spPr>
            <c:extLst>
              <c:ext xmlns:c16="http://schemas.microsoft.com/office/drawing/2014/chart" uri="{C3380CC4-5D6E-409C-BE32-E72D297353CC}">
                <c16:uniqueId val="{00000012-E42A-4921-BC95-13B95EE64C6F}"/>
              </c:ext>
            </c:extLst>
          </c:dPt>
          <c:dPt>
            <c:idx val="13"/>
            <c:bubble3D val="0"/>
            <c:spPr>
              <a:noFill/>
              <a:ln w="19050">
                <a:solidFill>
                  <a:schemeClr val="accent4"/>
                </a:solidFill>
              </a:ln>
              <a:effectLst/>
            </c:spPr>
            <c:extLst>
              <c:ext xmlns:c16="http://schemas.microsoft.com/office/drawing/2014/chart" uri="{C3380CC4-5D6E-409C-BE32-E72D297353CC}">
                <c16:uniqueId val="{00000011-E42A-4921-BC95-13B95EE64C6F}"/>
              </c:ext>
            </c:extLst>
          </c:dPt>
          <c:dPt>
            <c:idx val="14"/>
            <c:bubble3D val="0"/>
            <c:spPr>
              <a:noFill/>
              <a:ln w="19050">
                <a:solidFill>
                  <a:schemeClr val="accent4"/>
                </a:solidFill>
              </a:ln>
              <a:effectLst/>
            </c:spPr>
            <c:extLst>
              <c:ext xmlns:c16="http://schemas.microsoft.com/office/drawing/2014/chart" uri="{C3380CC4-5D6E-409C-BE32-E72D297353CC}">
                <c16:uniqueId val="{0000001D-0266-4CAA-BC2C-036764957874}"/>
              </c:ext>
            </c:extLst>
          </c:dPt>
          <c:dPt>
            <c:idx val="15"/>
            <c:bubble3D val="0"/>
            <c:spPr>
              <a:noFill/>
              <a:ln w="19050">
                <a:solidFill>
                  <a:schemeClr val="accent4"/>
                </a:solidFill>
              </a:ln>
              <a:effectLst/>
            </c:spPr>
            <c:extLst>
              <c:ext xmlns:c16="http://schemas.microsoft.com/office/drawing/2014/chart" uri="{C3380CC4-5D6E-409C-BE32-E72D297353CC}">
                <c16:uniqueId val="{0000001F-0266-4CAA-BC2C-036764957874}"/>
              </c:ext>
            </c:extLst>
          </c:dPt>
          <c:cat>
            <c:strRef>
              <c:f>Sheet1!$A$2:$A$17</c:f>
              <c:strCache>
                <c:ptCount val="2"/>
                <c:pt idx="0">
                  <c:v>1st Qtr</c:v>
                </c:pt>
                <c:pt idx="1">
                  <c:v>2nd Qtr</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10-E42A-4921-BC95-13B95EE64C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28-4F55-A813-43B185D44EA0}"/>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128-4F55-A813-43B185D44EA0}"/>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E128-4F55-A813-43B185D44E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128-4F55-A813-43B185D44EA0}"/>
              </c:ext>
            </c:extLst>
          </c:dPt>
          <c:cat>
            <c:strRef>
              <c:f>Sheet1!$A$2:$A$5</c:f>
              <c:strCache>
                <c:ptCount val="2"/>
                <c:pt idx="0">
                  <c:v>1st Qtr</c:v>
                </c:pt>
                <c:pt idx="1">
                  <c:v>2nd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E128-4F55-A813-43B185D44E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BAFF-C606-47ED-AEFC-5E1D1A7BBA63}" type="datetimeFigureOut">
              <a:rPr lang="en-AU" smtClean="0"/>
              <a:t>10/09/2023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84C36-5AFD-43B3-AECF-D3D72B7BF44D}" type="slidenum">
              <a:rPr lang="en-AU" smtClean="0"/>
              <a:t>‹#›</a:t>
            </a:fld>
            <a:endParaRPr lang="en-AU"/>
          </a:p>
        </p:txBody>
      </p:sp>
    </p:spTree>
    <p:extLst>
      <p:ext uri="{BB962C8B-B14F-4D97-AF65-F5344CB8AC3E}">
        <p14:creationId xmlns:p14="http://schemas.microsoft.com/office/powerpoint/2010/main" val="69794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B4FE-89C7-40CC-8B4E-FC3723CAB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CEE6732-B65E-4ED1-896B-EBCF3AEFB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2CE051-66A7-467B-BD3C-501FC29D8D9D}"/>
              </a:ext>
            </a:extLst>
          </p:cNvPr>
          <p:cNvSpPr>
            <a:spLocks noGrp="1"/>
          </p:cNvSpPr>
          <p:nvPr>
            <p:ph type="dt" sz="half" idx="10"/>
          </p:nvPr>
        </p:nvSpPr>
        <p:spPr/>
        <p:txBody>
          <a:bodyPr/>
          <a:lstStyle/>
          <a:p>
            <a:fld id="{F7C46E6E-16BD-43C0-BFCB-9E02519BD006}" type="datetime1">
              <a:rPr lang="en-AU" smtClean="0"/>
              <a:t>10/09/2023</a:t>
            </a:fld>
            <a:endParaRPr lang="en-AU"/>
          </a:p>
        </p:txBody>
      </p:sp>
      <p:sp>
        <p:nvSpPr>
          <p:cNvPr id="5" name="Footer Placeholder 4">
            <a:extLst>
              <a:ext uri="{FF2B5EF4-FFF2-40B4-BE49-F238E27FC236}">
                <a16:creationId xmlns:a16="http://schemas.microsoft.com/office/drawing/2014/main" id="{D23CC592-FCD7-4905-9BA4-C801A140E2E1}"/>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AF4DF0CA-DA1E-4AC6-A945-3637E18155EC}"/>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46590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1F22-8771-4794-96AA-6955E59DDD3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03C2CE-9023-4F32-81C2-279C10F96E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ECDBD7-24D5-4069-B33F-A5D9848FDB8D}"/>
              </a:ext>
            </a:extLst>
          </p:cNvPr>
          <p:cNvSpPr>
            <a:spLocks noGrp="1"/>
          </p:cNvSpPr>
          <p:nvPr>
            <p:ph type="dt" sz="half" idx="10"/>
          </p:nvPr>
        </p:nvSpPr>
        <p:spPr/>
        <p:txBody>
          <a:bodyPr/>
          <a:lstStyle/>
          <a:p>
            <a:fld id="{54102C88-2BB0-48F7-A03D-BB11AA464143}" type="datetime1">
              <a:rPr lang="en-AU" smtClean="0"/>
              <a:t>10/09/2023</a:t>
            </a:fld>
            <a:endParaRPr lang="en-AU"/>
          </a:p>
        </p:txBody>
      </p:sp>
      <p:sp>
        <p:nvSpPr>
          <p:cNvPr id="5" name="Footer Placeholder 4">
            <a:extLst>
              <a:ext uri="{FF2B5EF4-FFF2-40B4-BE49-F238E27FC236}">
                <a16:creationId xmlns:a16="http://schemas.microsoft.com/office/drawing/2014/main" id="{DB9C6126-DFCA-4D68-BABF-DBBD4D24425E}"/>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CBF2DC5E-7233-448C-B401-F239EE521184}"/>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24461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14EE7-B9E8-4554-B2B7-9C58306F8A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418581D-5949-469B-BD7A-1E10808632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351D69-31A4-463F-B526-C2BE4ED0F906}"/>
              </a:ext>
            </a:extLst>
          </p:cNvPr>
          <p:cNvSpPr>
            <a:spLocks noGrp="1"/>
          </p:cNvSpPr>
          <p:nvPr>
            <p:ph type="dt" sz="half" idx="10"/>
          </p:nvPr>
        </p:nvSpPr>
        <p:spPr/>
        <p:txBody>
          <a:bodyPr/>
          <a:lstStyle/>
          <a:p>
            <a:fld id="{B8BFD569-D200-46DF-B8A2-08B0B45CBEFC}" type="datetime1">
              <a:rPr lang="en-AU" smtClean="0"/>
              <a:t>10/09/2023</a:t>
            </a:fld>
            <a:endParaRPr lang="en-AU"/>
          </a:p>
        </p:txBody>
      </p:sp>
      <p:sp>
        <p:nvSpPr>
          <p:cNvPr id="5" name="Footer Placeholder 4">
            <a:extLst>
              <a:ext uri="{FF2B5EF4-FFF2-40B4-BE49-F238E27FC236}">
                <a16:creationId xmlns:a16="http://schemas.microsoft.com/office/drawing/2014/main" id="{457726A4-AF97-4261-A842-8B38C694DAAC}"/>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C765C94D-2FE6-404D-9E42-95137415238F}"/>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31862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9AD7-3FB2-41D0-8466-53E91498EC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8FB5091-16E8-4FB0-914D-C8008DD30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C1120D-5FF5-44E0-8E83-29D45768B10F}"/>
              </a:ext>
            </a:extLst>
          </p:cNvPr>
          <p:cNvSpPr>
            <a:spLocks noGrp="1"/>
          </p:cNvSpPr>
          <p:nvPr>
            <p:ph type="dt" sz="half" idx="10"/>
          </p:nvPr>
        </p:nvSpPr>
        <p:spPr/>
        <p:txBody>
          <a:bodyPr/>
          <a:lstStyle/>
          <a:p>
            <a:fld id="{4B01EE5B-3570-4BC1-B2FF-F7E87E38FB84}" type="datetime1">
              <a:rPr lang="en-AU" smtClean="0"/>
              <a:t>10/09/2023</a:t>
            </a:fld>
            <a:endParaRPr lang="en-AU"/>
          </a:p>
        </p:txBody>
      </p:sp>
      <p:sp>
        <p:nvSpPr>
          <p:cNvPr id="5" name="Footer Placeholder 4">
            <a:extLst>
              <a:ext uri="{FF2B5EF4-FFF2-40B4-BE49-F238E27FC236}">
                <a16:creationId xmlns:a16="http://schemas.microsoft.com/office/drawing/2014/main" id="{6E0EB285-8E60-4B5D-8E0B-38F9D92E7784}"/>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4307354B-AA08-4807-A75D-3B07E14412EA}"/>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4843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1501-62F2-47B2-9DEC-60B97E77E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E82F7C5-8AB0-4DEF-8945-7B67568E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57B4E9-1A14-4646-80A1-C3F701B8DB59}"/>
              </a:ext>
            </a:extLst>
          </p:cNvPr>
          <p:cNvSpPr>
            <a:spLocks noGrp="1"/>
          </p:cNvSpPr>
          <p:nvPr>
            <p:ph type="dt" sz="half" idx="10"/>
          </p:nvPr>
        </p:nvSpPr>
        <p:spPr/>
        <p:txBody>
          <a:bodyPr/>
          <a:lstStyle/>
          <a:p>
            <a:fld id="{1698AB8D-7895-4951-9751-E36B0FCDC278}" type="datetime1">
              <a:rPr lang="en-AU" smtClean="0"/>
              <a:t>10/09/2023</a:t>
            </a:fld>
            <a:endParaRPr lang="en-AU"/>
          </a:p>
        </p:txBody>
      </p:sp>
      <p:sp>
        <p:nvSpPr>
          <p:cNvPr id="5" name="Footer Placeholder 4">
            <a:extLst>
              <a:ext uri="{FF2B5EF4-FFF2-40B4-BE49-F238E27FC236}">
                <a16:creationId xmlns:a16="http://schemas.microsoft.com/office/drawing/2014/main" id="{80C4A553-DB83-4E4A-9163-045F7B33DB7D}"/>
              </a:ext>
            </a:extLst>
          </p:cNvPr>
          <p:cNvSpPr>
            <a:spLocks noGrp="1"/>
          </p:cNvSpPr>
          <p:nvPr>
            <p:ph type="ftr" sz="quarter" idx="11"/>
          </p:nvPr>
        </p:nvSpPr>
        <p:spPr/>
        <p:txBody>
          <a:body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8D8FE956-5D08-4427-AFBF-44E24D250646}"/>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74158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54F5-CD61-4474-AAB1-AB4C660E3AC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C84EF7-6EED-492F-B58E-01C0DF9FCB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3BFE94F-AB1C-43AA-8322-1623755DCD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7A3B8BE-591B-41B6-AD5C-98DB0381E25A}"/>
              </a:ext>
            </a:extLst>
          </p:cNvPr>
          <p:cNvSpPr>
            <a:spLocks noGrp="1"/>
          </p:cNvSpPr>
          <p:nvPr>
            <p:ph type="dt" sz="half" idx="10"/>
          </p:nvPr>
        </p:nvSpPr>
        <p:spPr/>
        <p:txBody>
          <a:bodyPr/>
          <a:lstStyle/>
          <a:p>
            <a:fld id="{DA6D8917-B701-412A-8691-82D1D8398259}" type="datetime1">
              <a:rPr lang="en-AU" smtClean="0"/>
              <a:t>10/09/2023</a:t>
            </a:fld>
            <a:endParaRPr lang="en-AU"/>
          </a:p>
        </p:txBody>
      </p:sp>
      <p:sp>
        <p:nvSpPr>
          <p:cNvPr id="6" name="Footer Placeholder 5">
            <a:extLst>
              <a:ext uri="{FF2B5EF4-FFF2-40B4-BE49-F238E27FC236}">
                <a16:creationId xmlns:a16="http://schemas.microsoft.com/office/drawing/2014/main" id="{11E044FB-2ACA-459C-B0EF-AF10654ED973}"/>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DF460CD2-CBFB-446B-B072-2F83D65AED4C}"/>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343356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639E-2845-45FF-97E8-F63341E01D5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B5C138-D99C-4320-8100-501105ECD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2F74CC-8379-431F-B31B-D0BAC7A7DF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08CE1AF-B916-4E7C-92E9-A1BD81AFA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FF34A1-460F-4A4D-A8B6-11E39A88F6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D864E84-5B3F-428F-A1AB-D1D0704604DC}"/>
              </a:ext>
            </a:extLst>
          </p:cNvPr>
          <p:cNvSpPr>
            <a:spLocks noGrp="1"/>
          </p:cNvSpPr>
          <p:nvPr>
            <p:ph type="dt" sz="half" idx="10"/>
          </p:nvPr>
        </p:nvSpPr>
        <p:spPr/>
        <p:txBody>
          <a:bodyPr/>
          <a:lstStyle/>
          <a:p>
            <a:fld id="{A85578C2-A0AC-4C56-8D03-6B2AF2C81A52}" type="datetime1">
              <a:rPr lang="en-AU" smtClean="0"/>
              <a:t>10/09/2023</a:t>
            </a:fld>
            <a:endParaRPr lang="en-AU"/>
          </a:p>
        </p:txBody>
      </p:sp>
      <p:sp>
        <p:nvSpPr>
          <p:cNvPr id="8" name="Footer Placeholder 7">
            <a:extLst>
              <a:ext uri="{FF2B5EF4-FFF2-40B4-BE49-F238E27FC236}">
                <a16:creationId xmlns:a16="http://schemas.microsoft.com/office/drawing/2014/main" id="{2DE6B78C-DCBC-4FAC-BB74-2E04A631E2D4}"/>
              </a:ext>
            </a:extLst>
          </p:cNvPr>
          <p:cNvSpPr>
            <a:spLocks noGrp="1"/>
          </p:cNvSpPr>
          <p:nvPr>
            <p:ph type="ftr" sz="quarter" idx="11"/>
          </p:nvPr>
        </p:nvSpPr>
        <p:spPr/>
        <p:txBody>
          <a:bodyPr/>
          <a:lstStyle/>
          <a:p>
            <a:r>
              <a:rPr lang="en-US"/>
              <a:t>City of Ipswich Pipe Band | Understanding the Music</a:t>
            </a:r>
            <a:endParaRPr lang="en-AU"/>
          </a:p>
        </p:txBody>
      </p:sp>
      <p:sp>
        <p:nvSpPr>
          <p:cNvPr id="9" name="Slide Number Placeholder 8">
            <a:extLst>
              <a:ext uri="{FF2B5EF4-FFF2-40B4-BE49-F238E27FC236}">
                <a16:creationId xmlns:a16="http://schemas.microsoft.com/office/drawing/2014/main" id="{179CF5B9-7B9D-4093-A093-766D9AABB3B8}"/>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40116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F82E-3570-446B-A038-54FDD496E4F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3A9089B-2BE1-4814-83C7-7FB5F3515AD3}"/>
              </a:ext>
            </a:extLst>
          </p:cNvPr>
          <p:cNvSpPr>
            <a:spLocks noGrp="1"/>
          </p:cNvSpPr>
          <p:nvPr>
            <p:ph type="dt" sz="half" idx="10"/>
          </p:nvPr>
        </p:nvSpPr>
        <p:spPr/>
        <p:txBody>
          <a:bodyPr/>
          <a:lstStyle/>
          <a:p>
            <a:fld id="{862B14E4-1AF1-40A5-A91D-48EF7EFE38A7}" type="datetime1">
              <a:rPr lang="en-AU" smtClean="0"/>
              <a:t>10/09/2023</a:t>
            </a:fld>
            <a:endParaRPr lang="en-AU"/>
          </a:p>
        </p:txBody>
      </p:sp>
      <p:sp>
        <p:nvSpPr>
          <p:cNvPr id="4" name="Footer Placeholder 3">
            <a:extLst>
              <a:ext uri="{FF2B5EF4-FFF2-40B4-BE49-F238E27FC236}">
                <a16:creationId xmlns:a16="http://schemas.microsoft.com/office/drawing/2014/main" id="{D5EA22F6-6232-4503-92A7-19B4CBC0ADAC}"/>
              </a:ext>
            </a:extLst>
          </p:cNvPr>
          <p:cNvSpPr>
            <a:spLocks noGrp="1"/>
          </p:cNvSpPr>
          <p:nvPr>
            <p:ph type="ftr" sz="quarter" idx="11"/>
          </p:nvPr>
        </p:nvSpPr>
        <p:spPr/>
        <p:txBody>
          <a:bodyPr/>
          <a:lstStyle/>
          <a:p>
            <a:r>
              <a:rPr lang="en-US"/>
              <a:t>City of Ipswich Pipe Band | Understanding the Music</a:t>
            </a:r>
            <a:endParaRPr lang="en-AU"/>
          </a:p>
        </p:txBody>
      </p:sp>
      <p:sp>
        <p:nvSpPr>
          <p:cNvPr id="5" name="Slide Number Placeholder 4">
            <a:extLst>
              <a:ext uri="{FF2B5EF4-FFF2-40B4-BE49-F238E27FC236}">
                <a16:creationId xmlns:a16="http://schemas.microsoft.com/office/drawing/2014/main" id="{ECB2060F-BBBF-45C9-B352-E595FFB19353}"/>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52432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FED56-BCF9-4716-BF02-DD231CD8C9C4}"/>
              </a:ext>
            </a:extLst>
          </p:cNvPr>
          <p:cNvSpPr>
            <a:spLocks noGrp="1"/>
          </p:cNvSpPr>
          <p:nvPr>
            <p:ph type="dt" sz="half" idx="10"/>
          </p:nvPr>
        </p:nvSpPr>
        <p:spPr/>
        <p:txBody>
          <a:bodyPr/>
          <a:lstStyle/>
          <a:p>
            <a:fld id="{9A27ED17-5248-41A2-A0FC-B65A831D2733}" type="datetime1">
              <a:rPr lang="en-AU" smtClean="0"/>
              <a:t>10/09/2023</a:t>
            </a:fld>
            <a:endParaRPr lang="en-AU"/>
          </a:p>
        </p:txBody>
      </p:sp>
      <p:sp>
        <p:nvSpPr>
          <p:cNvPr id="3" name="Footer Placeholder 2">
            <a:extLst>
              <a:ext uri="{FF2B5EF4-FFF2-40B4-BE49-F238E27FC236}">
                <a16:creationId xmlns:a16="http://schemas.microsoft.com/office/drawing/2014/main" id="{9E5BB019-B49C-4477-A86D-C453C288E00D}"/>
              </a:ext>
            </a:extLst>
          </p:cNvPr>
          <p:cNvSpPr>
            <a:spLocks noGrp="1"/>
          </p:cNvSpPr>
          <p:nvPr>
            <p:ph type="ftr" sz="quarter" idx="11"/>
          </p:nvPr>
        </p:nvSpPr>
        <p:spPr/>
        <p:txBody>
          <a:bodyPr/>
          <a:lstStyle/>
          <a:p>
            <a:r>
              <a:rPr lang="en-US"/>
              <a:t>City of Ipswich Pipe Band | Understanding the Music</a:t>
            </a:r>
            <a:endParaRPr lang="en-AU"/>
          </a:p>
        </p:txBody>
      </p:sp>
      <p:sp>
        <p:nvSpPr>
          <p:cNvPr id="4" name="Slide Number Placeholder 3">
            <a:extLst>
              <a:ext uri="{FF2B5EF4-FFF2-40B4-BE49-F238E27FC236}">
                <a16:creationId xmlns:a16="http://schemas.microsoft.com/office/drawing/2014/main" id="{0F2BA4A3-0296-4164-B93F-B971F04F6641}"/>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252856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F8AE-E50D-4434-AE6D-DD92D68D8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AB2052C-898B-4177-A8CF-FA2045F51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760C8AF-D47A-4B69-990B-A692C2A31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1B2B41-694A-4011-8490-509295D328FE}"/>
              </a:ext>
            </a:extLst>
          </p:cNvPr>
          <p:cNvSpPr>
            <a:spLocks noGrp="1"/>
          </p:cNvSpPr>
          <p:nvPr>
            <p:ph type="dt" sz="half" idx="10"/>
          </p:nvPr>
        </p:nvSpPr>
        <p:spPr/>
        <p:txBody>
          <a:bodyPr/>
          <a:lstStyle/>
          <a:p>
            <a:fld id="{87ED8291-5FF8-43B0-A062-9A60FC8501D1}" type="datetime1">
              <a:rPr lang="en-AU" smtClean="0"/>
              <a:t>10/09/2023</a:t>
            </a:fld>
            <a:endParaRPr lang="en-AU"/>
          </a:p>
        </p:txBody>
      </p:sp>
      <p:sp>
        <p:nvSpPr>
          <p:cNvPr id="6" name="Footer Placeholder 5">
            <a:extLst>
              <a:ext uri="{FF2B5EF4-FFF2-40B4-BE49-F238E27FC236}">
                <a16:creationId xmlns:a16="http://schemas.microsoft.com/office/drawing/2014/main" id="{356F1E55-1357-4054-BE84-FF26BFDD62CA}"/>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C79B7B4C-4CE5-427B-997D-78B0F937C6E3}"/>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312842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0B73-3026-4D63-8AE1-C599FB454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18ACBFA-57EE-4D60-8FE3-371FFD95B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8FCFEBC-37EC-4050-A605-7B7B684C8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82BEC-9BD0-438E-BF4A-2AAD8728F9A2}"/>
              </a:ext>
            </a:extLst>
          </p:cNvPr>
          <p:cNvSpPr>
            <a:spLocks noGrp="1"/>
          </p:cNvSpPr>
          <p:nvPr>
            <p:ph type="dt" sz="half" idx="10"/>
          </p:nvPr>
        </p:nvSpPr>
        <p:spPr/>
        <p:txBody>
          <a:bodyPr/>
          <a:lstStyle/>
          <a:p>
            <a:fld id="{EAC31044-A33F-455D-9C43-FA95F66E7B41}" type="datetime1">
              <a:rPr lang="en-AU" smtClean="0"/>
              <a:t>10/09/2023</a:t>
            </a:fld>
            <a:endParaRPr lang="en-AU"/>
          </a:p>
        </p:txBody>
      </p:sp>
      <p:sp>
        <p:nvSpPr>
          <p:cNvPr id="6" name="Footer Placeholder 5">
            <a:extLst>
              <a:ext uri="{FF2B5EF4-FFF2-40B4-BE49-F238E27FC236}">
                <a16:creationId xmlns:a16="http://schemas.microsoft.com/office/drawing/2014/main" id="{BA9964D7-1771-4027-AA05-30D9D3B3864E}"/>
              </a:ext>
            </a:extLst>
          </p:cNvPr>
          <p:cNvSpPr>
            <a:spLocks noGrp="1"/>
          </p:cNvSpPr>
          <p:nvPr>
            <p:ph type="ftr" sz="quarter" idx="11"/>
          </p:nvPr>
        </p:nvSpPr>
        <p:spPr/>
        <p:txBody>
          <a:bodyPr/>
          <a:lstStyle/>
          <a:p>
            <a:r>
              <a:rPr lang="en-US"/>
              <a:t>City of Ipswich Pipe Band | Understanding the Music</a:t>
            </a:r>
            <a:endParaRPr lang="en-AU"/>
          </a:p>
        </p:txBody>
      </p:sp>
      <p:sp>
        <p:nvSpPr>
          <p:cNvPr id="7" name="Slide Number Placeholder 6">
            <a:extLst>
              <a:ext uri="{FF2B5EF4-FFF2-40B4-BE49-F238E27FC236}">
                <a16:creationId xmlns:a16="http://schemas.microsoft.com/office/drawing/2014/main" id="{BE4D25B2-B007-4F5B-ABEA-665A42032B44}"/>
              </a:ext>
            </a:extLst>
          </p:cNvPr>
          <p:cNvSpPr>
            <a:spLocks noGrp="1"/>
          </p:cNvSpPr>
          <p:nvPr>
            <p:ph type="sldNum" sz="quarter" idx="12"/>
          </p:nvPr>
        </p:nvSpPr>
        <p:spPr/>
        <p:txBody>
          <a:bodyPr/>
          <a:lstStyle/>
          <a:p>
            <a:fld id="{DCE7AA24-F481-44B0-B701-7857F09ADC8E}" type="slidenum">
              <a:rPr lang="en-AU" smtClean="0"/>
              <a:t>‹#›</a:t>
            </a:fld>
            <a:endParaRPr lang="en-AU"/>
          </a:p>
        </p:txBody>
      </p:sp>
    </p:spTree>
    <p:extLst>
      <p:ext uri="{BB962C8B-B14F-4D97-AF65-F5344CB8AC3E}">
        <p14:creationId xmlns:p14="http://schemas.microsoft.com/office/powerpoint/2010/main" val="117530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131B2-E7E5-45C3-8041-F72435F3E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532EEF-A60B-49D7-A5DD-E8E971DC4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E9AAD3-37D5-4CC1-8AAC-B1E8E14E8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05773-924A-48D0-A07E-C5C9E0548F56}" type="datetime1">
              <a:rPr lang="en-AU" smtClean="0"/>
              <a:t>10/09/2023</a:t>
            </a:fld>
            <a:endParaRPr lang="en-AU"/>
          </a:p>
        </p:txBody>
      </p:sp>
      <p:sp>
        <p:nvSpPr>
          <p:cNvPr id="5" name="Footer Placeholder 4">
            <a:extLst>
              <a:ext uri="{FF2B5EF4-FFF2-40B4-BE49-F238E27FC236}">
                <a16:creationId xmlns:a16="http://schemas.microsoft.com/office/drawing/2014/main" id="{0222DF35-2AA7-407E-A9F1-8E43ABDBB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City of Ipswich Pipe Band | Understanding the Music</a:t>
            </a:r>
            <a:endParaRPr lang="en-AU"/>
          </a:p>
        </p:txBody>
      </p:sp>
      <p:sp>
        <p:nvSpPr>
          <p:cNvPr id="6" name="Slide Number Placeholder 5">
            <a:extLst>
              <a:ext uri="{FF2B5EF4-FFF2-40B4-BE49-F238E27FC236}">
                <a16:creationId xmlns:a16="http://schemas.microsoft.com/office/drawing/2014/main" id="{AE48A8D9-7BE3-4E43-88F3-27BA87E0D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7AA24-F481-44B0-B701-7857F09ADC8E}" type="slidenum">
              <a:rPr lang="en-AU" smtClean="0"/>
              <a:t>‹#›</a:t>
            </a:fld>
            <a:endParaRPr lang="en-AU"/>
          </a:p>
        </p:txBody>
      </p:sp>
    </p:spTree>
    <p:extLst>
      <p:ext uri="{BB962C8B-B14F-4D97-AF65-F5344CB8AC3E}">
        <p14:creationId xmlns:p14="http://schemas.microsoft.com/office/powerpoint/2010/main" val="380407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7.png"/><Relationship Id="rId10" Type="http://schemas.openxmlformats.org/officeDocument/2006/relationships/chart" Target="../charts/chart13.xml"/><Relationship Id="rId4" Type="http://schemas.openxmlformats.org/officeDocument/2006/relationships/image" Target="../media/image16.png"/><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dqb.org/certificates-and-syllabus" TargetMode="External"/><Relationship Id="rId2" Type="http://schemas.openxmlformats.org/officeDocument/2006/relationships/hyperlink" Target="https://www.pipebandsaustralia.com.au/wp-content/uploads/2021/05/RSPBA-Book-1.pdf" TargetMode="External"/><Relationship Id="rId1" Type="http://schemas.openxmlformats.org/officeDocument/2006/relationships/slideLayout" Target="../slideLayouts/slideLayout2.xml"/><Relationship Id="rId4" Type="http://schemas.openxmlformats.org/officeDocument/2006/relationships/hyperlink" Target="https://www.pipebandsaustralia.com.au/colle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9BDB8-88F7-430F-9905-3178A0A130D6}"/>
              </a:ext>
            </a:extLst>
          </p:cNvPr>
          <p:cNvSpPr>
            <a:spLocks noGrp="1"/>
          </p:cNvSpPr>
          <p:nvPr>
            <p:ph type="ctrTitle"/>
          </p:nvPr>
        </p:nvSpPr>
        <p:spPr>
          <a:xfrm>
            <a:off x="1524000" y="1699368"/>
            <a:ext cx="9144000" cy="1039718"/>
          </a:xfrm>
        </p:spPr>
        <p:txBody>
          <a:bodyPr/>
          <a:lstStyle/>
          <a:p>
            <a:r>
              <a:rPr lang="en-AU" u="sng" dirty="0"/>
              <a:t>Understanding the Music</a:t>
            </a:r>
          </a:p>
        </p:txBody>
      </p:sp>
      <p:sp>
        <p:nvSpPr>
          <p:cNvPr id="3" name="Title 1">
            <a:extLst>
              <a:ext uri="{FF2B5EF4-FFF2-40B4-BE49-F238E27FC236}">
                <a16:creationId xmlns:a16="http://schemas.microsoft.com/office/drawing/2014/main" id="{59ED502C-940F-D454-B7C9-721F19A1C1F2}"/>
              </a:ext>
            </a:extLst>
          </p:cNvPr>
          <p:cNvSpPr txBox="1">
            <a:spLocks/>
          </p:cNvSpPr>
          <p:nvPr/>
        </p:nvSpPr>
        <p:spPr>
          <a:xfrm>
            <a:off x="1524000" y="3070968"/>
            <a:ext cx="9144000" cy="10397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600" dirty="0"/>
              <a:t>Preliminary and Elementary Theory</a:t>
            </a:r>
          </a:p>
          <a:p>
            <a:r>
              <a:rPr lang="en-AU" sz="2000" i="1" dirty="0"/>
              <a:t>Based on RSPBA Structured Learning – Book 1</a:t>
            </a:r>
          </a:p>
        </p:txBody>
      </p:sp>
    </p:spTree>
    <p:extLst>
      <p:ext uri="{BB962C8B-B14F-4D97-AF65-F5344CB8AC3E}">
        <p14:creationId xmlns:p14="http://schemas.microsoft.com/office/powerpoint/2010/main" val="312154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89"/>
            <a:ext cx="10816771" cy="2802679"/>
          </a:xfrm>
        </p:spPr>
        <p:txBody>
          <a:bodyPr>
            <a:normAutofit fontScale="77500" lnSpcReduction="20000"/>
          </a:bodyPr>
          <a:lstStyle/>
          <a:p>
            <a:pPr marL="514350" indent="-514350">
              <a:buFont typeface="+mj-lt"/>
              <a:buAutoNum type="arabicPeriod"/>
            </a:pPr>
            <a:r>
              <a:rPr lang="en-US" dirty="0"/>
              <a:t>What is the main purpose of notation in music? </a:t>
            </a:r>
          </a:p>
          <a:p>
            <a:pPr marL="514350" indent="-514350">
              <a:buFont typeface="+mj-lt"/>
              <a:buAutoNum type="arabicPeriod"/>
            </a:pPr>
            <a:r>
              <a:rPr lang="en-US" dirty="0"/>
              <a:t>Name the system of notation which is used in modern music. </a:t>
            </a:r>
          </a:p>
          <a:p>
            <a:pPr marL="514350" indent="-514350">
              <a:buFont typeface="+mj-lt"/>
              <a:buAutoNum type="arabicPeriod"/>
            </a:pPr>
            <a:r>
              <a:rPr lang="en-US" dirty="0"/>
              <a:t>How many notes are in an octave?</a:t>
            </a:r>
          </a:p>
          <a:p>
            <a:pPr marL="514350" indent="-514350">
              <a:buFont typeface="+mj-lt"/>
              <a:buAutoNum type="arabicPeriod"/>
            </a:pPr>
            <a:r>
              <a:rPr lang="en-US" dirty="0"/>
              <a:t>How many (and which notes) can we play a full octave difference on the bagpipes? </a:t>
            </a:r>
          </a:p>
          <a:p>
            <a:pPr marL="514350" indent="-514350">
              <a:buFont typeface="+mj-lt"/>
              <a:buAutoNum type="arabicPeriod"/>
            </a:pPr>
            <a:r>
              <a:rPr lang="en-US" dirty="0"/>
              <a:t>Why are clefs important? </a:t>
            </a:r>
          </a:p>
          <a:p>
            <a:pPr marL="514350" indent="-514350">
              <a:buFont typeface="+mj-lt"/>
              <a:buAutoNum type="arabicPeriod"/>
            </a:pPr>
            <a:r>
              <a:rPr lang="en-US" dirty="0"/>
              <a:t>Which </a:t>
            </a:r>
            <a:r>
              <a:rPr lang="en-AU" dirty="0"/>
              <a:t>clef signs are used to indicate the pitch range of the (a) bagpipe, (b) bass and tenor drums</a:t>
            </a:r>
          </a:p>
          <a:p>
            <a:pPr marL="514350" indent="-514350">
              <a:buFont typeface="+mj-lt"/>
              <a:buAutoNum type="arabicPeriod"/>
            </a:pPr>
            <a:r>
              <a:rPr lang="en-AU" dirty="0"/>
              <a:t>What is a degree and an interval?</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US" sz="1200" i="1" dirty="0"/>
              <a:t>1. To notate pitch and duration, 2. Staff Notation, 3. 8 notes in an octave 4. G and A (hence the use of ‘low’ and ‘high’), 4. To tell us which note we are referring to when there are multiple of the same note. </a:t>
            </a:r>
            <a:r>
              <a:rPr lang="en-AU" sz="1200" i="1" dirty="0"/>
              <a:t>5. (a) Treble/G Clef, (b) Bass/F clef 6. Each step up the scale can be referred to as a degree, with the distance between each referred to as an interval.</a:t>
            </a:r>
            <a:endParaRPr lang="en-AU" sz="1200" dirty="0"/>
          </a:p>
        </p:txBody>
      </p:sp>
    </p:spTree>
    <p:extLst>
      <p:ext uri="{BB962C8B-B14F-4D97-AF65-F5344CB8AC3E}">
        <p14:creationId xmlns:p14="http://schemas.microsoft.com/office/powerpoint/2010/main" val="326327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That doesn’t sound like music!</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p:txBody>
          <a:bodyPr/>
          <a:lstStyle/>
          <a:p>
            <a:r>
              <a:rPr lang="en-AU" dirty="0"/>
              <a:t>Sound that we hear creates a noise, but sometimes this is </a:t>
            </a:r>
            <a:r>
              <a:rPr lang="en-AU" b="1" dirty="0"/>
              <a:t>musical</a:t>
            </a:r>
            <a:r>
              <a:rPr lang="en-AU" dirty="0"/>
              <a:t> and sometimes </a:t>
            </a:r>
            <a:r>
              <a:rPr lang="en-AU" b="1" dirty="0"/>
              <a:t>unmusical</a:t>
            </a:r>
            <a:r>
              <a:rPr lang="en-AU" dirty="0"/>
              <a:t> sound.</a:t>
            </a:r>
          </a:p>
          <a:p>
            <a:r>
              <a:rPr lang="en-AU" dirty="0"/>
              <a:t>They can be distinguished by regular sound waves (musical) and irregular sound waves (unmusical) </a:t>
            </a:r>
          </a:p>
        </p:txBody>
      </p:sp>
      <p:pic>
        <p:nvPicPr>
          <p:cNvPr id="5" name="Picture 4">
            <a:extLst>
              <a:ext uri="{FF2B5EF4-FFF2-40B4-BE49-F238E27FC236}">
                <a16:creationId xmlns:a16="http://schemas.microsoft.com/office/drawing/2014/main" id="{1D1850AA-BC5C-2ADA-6187-ECAF367ED8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91"/>
          <a:stretch/>
        </p:blipFill>
        <p:spPr bwMode="auto">
          <a:xfrm>
            <a:off x="1121736" y="3990477"/>
            <a:ext cx="4783138" cy="187604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4E3FFE9-B15F-7298-221B-E409AC6D1F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137"/>
          <a:stretch/>
        </p:blipFill>
        <p:spPr bwMode="auto">
          <a:xfrm>
            <a:off x="6838362" y="3990477"/>
            <a:ext cx="4115586" cy="1879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626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That doesn’t sound like music!</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1464330"/>
          </a:xfrm>
        </p:spPr>
        <p:txBody>
          <a:bodyPr/>
          <a:lstStyle/>
          <a:p>
            <a:r>
              <a:rPr lang="en-AU" dirty="0"/>
              <a:t>Musical sound will constantly produce musical sound</a:t>
            </a:r>
          </a:p>
          <a:p>
            <a:r>
              <a:rPr lang="en-AU" dirty="0"/>
              <a:t>Unmusical sound (noise) will rarely reproduce the same sound and wave pattern</a:t>
            </a:r>
          </a:p>
        </p:txBody>
      </p:sp>
      <p:sp>
        <p:nvSpPr>
          <p:cNvPr id="7" name="Content Placeholder 2">
            <a:extLst>
              <a:ext uri="{FF2B5EF4-FFF2-40B4-BE49-F238E27FC236}">
                <a16:creationId xmlns:a16="http://schemas.microsoft.com/office/drawing/2014/main" id="{DD829923-0468-B2FA-9F52-E44C4E0C7F01}"/>
              </a:ext>
            </a:extLst>
          </p:cNvPr>
          <p:cNvSpPr txBox="1">
            <a:spLocks/>
          </p:cNvSpPr>
          <p:nvPr/>
        </p:nvSpPr>
        <p:spPr>
          <a:xfrm>
            <a:off x="838200" y="3901093"/>
            <a:ext cx="10515600" cy="20207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QUESTION TIME!</a:t>
            </a:r>
          </a:p>
          <a:p>
            <a:pPr marL="514350" indent="-514350">
              <a:buAutoNum type="arabicPeriod"/>
            </a:pPr>
            <a:r>
              <a:rPr lang="en-AU" dirty="0"/>
              <a:t>Can you think of examples of musical and unmusical sounds?</a:t>
            </a:r>
          </a:p>
          <a:p>
            <a:pPr marL="514350" indent="-514350">
              <a:buAutoNum type="arabicPeriod"/>
            </a:pPr>
            <a:r>
              <a:rPr lang="en-AU" dirty="0"/>
              <a:t>What are the two main categories into which sound can be divided?</a:t>
            </a:r>
          </a:p>
          <a:p>
            <a:pPr marL="514350" indent="-514350">
              <a:buAutoNum type="arabicPeriod"/>
            </a:pPr>
            <a:r>
              <a:rPr lang="en-AU" dirty="0"/>
              <a:t>Show the wave pattern which you would expect from a sound produced by (a) a musical instrument, (b) a non-musical instrument</a:t>
            </a:r>
          </a:p>
        </p:txBody>
      </p:sp>
    </p:spTree>
    <p:extLst>
      <p:ext uri="{BB962C8B-B14F-4D97-AF65-F5344CB8AC3E}">
        <p14:creationId xmlns:p14="http://schemas.microsoft.com/office/powerpoint/2010/main" val="151837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Note duration</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p:txBody>
          <a:bodyPr/>
          <a:lstStyle/>
          <a:p>
            <a:r>
              <a:rPr lang="en-AU" dirty="0"/>
              <a:t>Duration is the length that we hold a note.</a:t>
            </a:r>
          </a:p>
          <a:p>
            <a:r>
              <a:rPr lang="en-AU" dirty="0"/>
              <a:t>Each note duration is represented with a different symbol, much like each letter of the alphabet is different.</a:t>
            </a:r>
          </a:p>
          <a:p>
            <a:r>
              <a:rPr lang="en-AU" dirty="0"/>
              <a:t>What do I have to know about these?</a:t>
            </a:r>
          </a:p>
          <a:p>
            <a:pPr lvl="1"/>
            <a:r>
              <a:rPr lang="en-AU" dirty="0"/>
              <a:t>Their name</a:t>
            </a:r>
          </a:p>
          <a:p>
            <a:pPr lvl="1"/>
            <a:r>
              <a:rPr lang="en-AU" dirty="0"/>
              <a:t>Their value</a:t>
            </a:r>
          </a:p>
          <a:p>
            <a:pPr lvl="1"/>
            <a:r>
              <a:rPr lang="en-AU" dirty="0"/>
              <a:t>How many beats does it have?</a:t>
            </a:r>
          </a:p>
        </p:txBody>
      </p:sp>
    </p:spTree>
    <p:extLst>
      <p:ext uri="{BB962C8B-B14F-4D97-AF65-F5344CB8AC3E}">
        <p14:creationId xmlns:p14="http://schemas.microsoft.com/office/powerpoint/2010/main" val="345267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Semi-breve and Minim</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5257800" cy="4351338"/>
          </a:xfrm>
        </p:spPr>
        <p:txBody>
          <a:bodyPr/>
          <a:lstStyle/>
          <a:p>
            <a:r>
              <a:rPr lang="en-AU" dirty="0"/>
              <a:t>The </a:t>
            </a:r>
            <a:r>
              <a:rPr lang="en-AU" b="1" u="sng" dirty="0"/>
              <a:t>semi-breve</a:t>
            </a:r>
            <a:r>
              <a:rPr lang="en-AU" dirty="0"/>
              <a:t> is our largest note. We call it a whole note. Think of a whole cake, containing 4 quarters. This will make 4 beats.</a:t>
            </a:r>
          </a:p>
          <a:p>
            <a:endParaRPr lang="en-AU" dirty="0"/>
          </a:p>
          <a:p>
            <a:r>
              <a:rPr lang="en-AU" dirty="0"/>
              <a:t>The </a:t>
            </a:r>
            <a:r>
              <a:rPr lang="en-AU" b="1" u="sng" dirty="0"/>
              <a:t>minim</a:t>
            </a:r>
            <a:r>
              <a:rPr lang="en-AU" dirty="0"/>
              <a:t> is worth half of a semi-breve, so we only have half a cake. This gives us 2 quarters, or 2 beats.</a:t>
            </a:r>
          </a:p>
        </p:txBody>
      </p:sp>
      <p:graphicFrame>
        <p:nvGraphicFramePr>
          <p:cNvPr id="5" name="Chart 4">
            <a:extLst>
              <a:ext uri="{FF2B5EF4-FFF2-40B4-BE49-F238E27FC236}">
                <a16:creationId xmlns:a16="http://schemas.microsoft.com/office/drawing/2014/main" id="{39249528-0E9A-45B8-AF42-080641E7B10D}"/>
              </a:ext>
            </a:extLst>
          </p:cNvPr>
          <p:cNvGraphicFramePr/>
          <p:nvPr>
            <p:extLst>
              <p:ext uri="{D42A27DB-BD31-4B8C-83A1-F6EECF244321}">
                <p14:modId xmlns:p14="http://schemas.microsoft.com/office/powerpoint/2010/main" val="2085622995"/>
              </p:ext>
            </p:extLst>
          </p:nvPr>
        </p:nvGraphicFramePr>
        <p:xfrm>
          <a:off x="6512338" y="1715648"/>
          <a:ext cx="3282121" cy="2155025"/>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A Whole Note">
            <a:extLst>
              <a:ext uri="{FF2B5EF4-FFF2-40B4-BE49-F238E27FC236}">
                <a16:creationId xmlns:a16="http://schemas.microsoft.com/office/drawing/2014/main" id="{CC397928-389A-4CD7-A765-79CE3822A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799" y="1890349"/>
            <a:ext cx="1755702" cy="17557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8BF667F4-FB0C-4DA6-AB0F-78F1456E9249}"/>
              </a:ext>
            </a:extLst>
          </p:cNvPr>
          <p:cNvGraphicFramePr/>
          <p:nvPr>
            <p:extLst>
              <p:ext uri="{D42A27DB-BD31-4B8C-83A1-F6EECF244321}">
                <p14:modId xmlns:p14="http://schemas.microsoft.com/office/powerpoint/2010/main" val="1833244452"/>
              </p:ext>
            </p:extLst>
          </p:nvPr>
        </p:nvGraphicFramePr>
        <p:xfrm>
          <a:off x="6512338" y="4001294"/>
          <a:ext cx="3282121" cy="2155025"/>
        </p:xfrm>
        <a:graphic>
          <a:graphicData uri="http://schemas.openxmlformats.org/drawingml/2006/chart">
            <c:chart xmlns:c="http://schemas.openxmlformats.org/drawingml/2006/chart" xmlns:r="http://schemas.openxmlformats.org/officeDocument/2006/relationships" r:id="rId4"/>
          </a:graphicData>
        </a:graphic>
      </p:graphicFrame>
      <p:pic>
        <p:nvPicPr>
          <p:cNvPr id="2052" name="Picture 4" descr="A Half Note">
            <a:extLst>
              <a:ext uri="{FF2B5EF4-FFF2-40B4-BE49-F238E27FC236}">
                <a16:creationId xmlns:a16="http://schemas.microsoft.com/office/drawing/2014/main" id="{11805515-CD49-4D50-B699-7191827C7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797" y="4200954"/>
            <a:ext cx="1755703" cy="175570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A0F6E70-67DC-451C-856B-2D73B3A54654}"/>
              </a:ext>
            </a:extLst>
          </p:cNvPr>
          <p:cNvSpPr/>
          <p:nvPr/>
        </p:nvSpPr>
        <p:spPr>
          <a:xfrm>
            <a:off x="9129932" y="365125"/>
            <a:ext cx="2475914" cy="970321"/>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0000"/>
                </a:solidFill>
              </a:rPr>
              <a:t>How many minims in a semi-breve?</a:t>
            </a:r>
          </a:p>
        </p:txBody>
      </p:sp>
    </p:spTree>
    <p:extLst>
      <p:ext uri="{BB962C8B-B14F-4D97-AF65-F5344CB8AC3E}">
        <p14:creationId xmlns:p14="http://schemas.microsoft.com/office/powerpoint/2010/main" val="180233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Crotchet and Quaver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5257800" cy="4351338"/>
          </a:xfrm>
        </p:spPr>
        <p:txBody>
          <a:bodyPr/>
          <a:lstStyle/>
          <a:p>
            <a:r>
              <a:rPr lang="en-AU" dirty="0"/>
              <a:t>The </a:t>
            </a:r>
            <a:r>
              <a:rPr lang="en-AU" b="1" u="sng" dirty="0"/>
              <a:t>crotchet</a:t>
            </a:r>
            <a:r>
              <a:rPr lang="en-AU" dirty="0"/>
              <a:t> is worth half of a minim, so now we only have a quarter of a cake. This give us only 1 quarter, or 1 beat.</a:t>
            </a:r>
          </a:p>
          <a:p>
            <a:endParaRPr lang="en-AU" dirty="0"/>
          </a:p>
          <a:p>
            <a:r>
              <a:rPr lang="en-AU" dirty="0"/>
              <a:t>The </a:t>
            </a:r>
            <a:r>
              <a:rPr lang="en-AU" b="1" u="sng" dirty="0"/>
              <a:t>quaver</a:t>
            </a:r>
            <a:r>
              <a:rPr lang="en-AU" dirty="0"/>
              <a:t> is worth half of a crotchet, so we only have an eighth of a cake. Because a crotchet was 1 beat, a quaver is half of a crotchet beat.</a:t>
            </a:r>
          </a:p>
        </p:txBody>
      </p:sp>
      <p:graphicFrame>
        <p:nvGraphicFramePr>
          <p:cNvPr id="7" name="Chart 6">
            <a:extLst>
              <a:ext uri="{FF2B5EF4-FFF2-40B4-BE49-F238E27FC236}">
                <a16:creationId xmlns:a16="http://schemas.microsoft.com/office/drawing/2014/main" id="{8BF667F4-FB0C-4DA6-AB0F-78F1456E9249}"/>
              </a:ext>
            </a:extLst>
          </p:cNvPr>
          <p:cNvGraphicFramePr/>
          <p:nvPr>
            <p:extLst>
              <p:ext uri="{D42A27DB-BD31-4B8C-83A1-F6EECF244321}">
                <p14:modId xmlns:p14="http://schemas.microsoft.com/office/powerpoint/2010/main" val="144710057"/>
              </p:ext>
            </p:extLst>
          </p:nvPr>
        </p:nvGraphicFramePr>
        <p:xfrm>
          <a:off x="6512338" y="4001294"/>
          <a:ext cx="3282121" cy="2155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947B4FF-D196-4E42-89DE-C8677D77EE88}"/>
              </a:ext>
            </a:extLst>
          </p:cNvPr>
          <p:cNvGraphicFramePr/>
          <p:nvPr>
            <p:extLst>
              <p:ext uri="{D42A27DB-BD31-4B8C-83A1-F6EECF244321}">
                <p14:modId xmlns:p14="http://schemas.microsoft.com/office/powerpoint/2010/main" val="2684101911"/>
              </p:ext>
            </p:extLst>
          </p:nvPr>
        </p:nvGraphicFramePr>
        <p:xfrm>
          <a:off x="6512338" y="1646238"/>
          <a:ext cx="3282121" cy="2155025"/>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Picture 2" descr="Quarter Note/Rest - Lessons - Tes Teach">
            <a:extLst>
              <a:ext uri="{FF2B5EF4-FFF2-40B4-BE49-F238E27FC236}">
                <a16:creationId xmlns:a16="http://schemas.microsoft.com/office/drawing/2014/main" id="{16B344A5-9AB6-40B1-B94E-DCE5582F4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797" y="1845898"/>
            <a:ext cx="1755703" cy="17557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usic clip art free | Clip Art: Music Notation: Eighth Note B&amp;W ...">
            <a:extLst>
              <a:ext uri="{FF2B5EF4-FFF2-40B4-BE49-F238E27FC236}">
                <a16:creationId xmlns:a16="http://schemas.microsoft.com/office/drawing/2014/main" id="{4BC08875-13E1-4108-BAEB-90095A15D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796" y="4200954"/>
            <a:ext cx="1755703" cy="1755703"/>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EAB774CC-5499-423C-A336-03F6D7140C40}"/>
              </a:ext>
            </a:extLst>
          </p:cNvPr>
          <p:cNvSpPr/>
          <p:nvPr/>
        </p:nvSpPr>
        <p:spPr>
          <a:xfrm>
            <a:off x="9129932" y="365125"/>
            <a:ext cx="2475914" cy="970321"/>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0000"/>
                </a:solidFill>
              </a:rPr>
              <a:t>How many crotchets in a semi-breve?</a:t>
            </a:r>
          </a:p>
        </p:txBody>
      </p:sp>
    </p:spTree>
    <p:extLst>
      <p:ext uri="{BB962C8B-B14F-4D97-AF65-F5344CB8AC3E}">
        <p14:creationId xmlns:p14="http://schemas.microsoft.com/office/powerpoint/2010/main" val="401821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solated musical note, Thirty-second note, Vector illustration Stock Vector - 89411548">
            <a:extLst>
              <a:ext uri="{FF2B5EF4-FFF2-40B4-BE49-F238E27FC236}">
                <a16:creationId xmlns:a16="http://schemas.microsoft.com/office/drawing/2014/main" id="{86492AC9-F09D-446F-889C-540892261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968" y="4200954"/>
            <a:ext cx="1755703" cy="17557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Semi-Quaver and Demi-Semi-Quaver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5257800" cy="4351338"/>
          </a:xfrm>
        </p:spPr>
        <p:txBody>
          <a:bodyPr>
            <a:normAutofit lnSpcReduction="10000"/>
          </a:bodyPr>
          <a:lstStyle/>
          <a:p>
            <a:r>
              <a:rPr lang="en-AU" dirty="0"/>
              <a:t>The </a:t>
            </a:r>
            <a:r>
              <a:rPr lang="en-AU" b="1" u="sng" dirty="0"/>
              <a:t>semi-quaver</a:t>
            </a:r>
            <a:r>
              <a:rPr lang="en-AU" dirty="0"/>
              <a:t> is worth half of a quaver, so now we only have a sixteenth piece of cake. This give us a tiny piece of the quarter, or a quarter of a crotchet beat.</a:t>
            </a:r>
          </a:p>
          <a:p>
            <a:endParaRPr lang="en-AU" dirty="0"/>
          </a:p>
          <a:p>
            <a:r>
              <a:rPr lang="en-AU" dirty="0"/>
              <a:t>The </a:t>
            </a:r>
            <a:r>
              <a:rPr lang="en-AU" b="1" u="sng" dirty="0"/>
              <a:t>demi-semi-quaver</a:t>
            </a:r>
            <a:r>
              <a:rPr lang="en-AU" dirty="0"/>
              <a:t> is worth half of a semi-quaver, so we only have a thirty-second piece of cake. This gives us an eighth of a crotchet beat.</a:t>
            </a:r>
          </a:p>
        </p:txBody>
      </p:sp>
      <p:graphicFrame>
        <p:nvGraphicFramePr>
          <p:cNvPr id="7" name="Chart 6">
            <a:extLst>
              <a:ext uri="{FF2B5EF4-FFF2-40B4-BE49-F238E27FC236}">
                <a16:creationId xmlns:a16="http://schemas.microsoft.com/office/drawing/2014/main" id="{8BF667F4-FB0C-4DA6-AB0F-78F1456E9249}"/>
              </a:ext>
            </a:extLst>
          </p:cNvPr>
          <p:cNvGraphicFramePr/>
          <p:nvPr>
            <p:extLst>
              <p:ext uri="{D42A27DB-BD31-4B8C-83A1-F6EECF244321}">
                <p14:modId xmlns:p14="http://schemas.microsoft.com/office/powerpoint/2010/main" val="3894872266"/>
              </p:ext>
            </p:extLst>
          </p:nvPr>
        </p:nvGraphicFramePr>
        <p:xfrm>
          <a:off x="6512338" y="4001294"/>
          <a:ext cx="3282121" cy="2155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9D3B441-7802-4F02-A534-89AE7113F51A}"/>
              </a:ext>
            </a:extLst>
          </p:cNvPr>
          <p:cNvGraphicFramePr/>
          <p:nvPr>
            <p:extLst>
              <p:ext uri="{D42A27DB-BD31-4B8C-83A1-F6EECF244321}">
                <p14:modId xmlns:p14="http://schemas.microsoft.com/office/powerpoint/2010/main" val="1506680855"/>
              </p:ext>
            </p:extLst>
          </p:nvPr>
        </p:nvGraphicFramePr>
        <p:xfrm>
          <a:off x="6512337" y="1646238"/>
          <a:ext cx="3282121" cy="2155025"/>
        </p:xfrm>
        <a:graphic>
          <a:graphicData uri="http://schemas.openxmlformats.org/drawingml/2006/chart">
            <c:chart xmlns:c="http://schemas.openxmlformats.org/drawingml/2006/chart" xmlns:r="http://schemas.openxmlformats.org/officeDocument/2006/relationships" r:id="rId4"/>
          </a:graphicData>
        </a:graphic>
      </p:graphicFrame>
      <p:pic>
        <p:nvPicPr>
          <p:cNvPr id="10242" name="Picture 2" descr="Clip Art: Music Notation: Sixteenth Note B&amp;W I abcteach.com | abcteach">
            <a:extLst>
              <a:ext uri="{FF2B5EF4-FFF2-40B4-BE49-F238E27FC236}">
                <a16:creationId xmlns:a16="http://schemas.microsoft.com/office/drawing/2014/main" id="{32157865-47E2-4A94-90B5-5FE3A41E9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796" y="1868124"/>
            <a:ext cx="1755703" cy="175570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C2F7707-9C8B-4237-D04E-68133F20A54D}"/>
              </a:ext>
            </a:extLst>
          </p:cNvPr>
          <p:cNvSpPr txBox="1">
            <a:spLocks/>
          </p:cNvSpPr>
          <p:nvPr/>
        </p:nvSpPr>
        <p:spPr>
          <a:xfrm>
            <a:off x="10210796" y="4309761"/>
            <a:ext cx="1519650" cy="1054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t>Thirty</a:t>
            </a:r>
          </a:p>
          <a:p>
            <a:pPr marL="0" indent="0">
              <a:buNone/>
            </a:pPr>
            <a:r>
              <a:rPr lang="en-AU" sz="1600" b="1" dirty="0"/>
              <a:t>second</a:t>
            </a:r>
          </a:p>
          <a:p>
            <a:pPr marL="0" indent="0">
              <a:buNone/>
            </a:pPr>
            <a:r>
              <a:rPr lang="en-AU" sz="1600" b="1" dirty="0"/>
              <a:t>note</a:t>
            </a:r>
          </a:p>
        </p:txBody>
      </p:sp>
    </p:spTree>
    <p:extLst>
      <p:ext uri="{BB962C8B-B14F-4D97-AF65-F5344CB8AC3E}">
        <p14:creationId xmlns:p14="http://schemas.microsoft.com/office/powerpoint/2010/main" val="328615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To summarise</a:t>
            </a:r>
          </a:p>
        </p:txBody>
      </p:sp>
      <p:graphicFrame>
        <p:nvGraphicFramePr>
          <p:cNvPr id="7" name="Chart 6">
            <a:extLst>
              <a:ext uri="{FF2B5EF4-FFF2-40B4-BE49-F238E27FC236}">
                <a16:creationId xmlns:a16="http://schemas.microsoft.com/office/drawing/2014/main" id="{8BF667F4-FB0C-4DA6-AB0F-78F1456E9249}"/>
              </a:ext>
            </a:extLst>
          </p:cNvPr>
          <p:cNvGraphicFramePr/>
          <p:nvPr>
            <p:extLst>
              <p:ext uri="{D42A27DB-BD31-4B8C-83A1-F6EECF244321}">
                <p14:modId xmlns:p14="http://schemas.microsoft.com/office/powerpoint/2010/main" val="4084565834"/>
              </p:ext>
            </p:extLst>
          </p:nvPr>
        </p:nvGraphicFramePr>
        <p:xfrm>
          <a:off x="6274019" y="3767797"/>
          <a:ext cx="3282121" cy="2155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19D3B441-7802-4F02-A534-89AE7113F51A}"/>
              </a:ext>
            </a:extLst>
          </p:cNvPr>
          <p:cNvGraphicFramePr/>
          <p:nvPr/>
        </p:nvGraphicFramePr>
        <p:xfrm>
          <a:off x="6512337" y="1646238"/>
          <a:ext cx="3282121" cy="215502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1039C955-F7E0-4CE7-84A1-5A90B4BA290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4182" y="1860463"/>
            <a:ext cx="6345537" cy="4045890"/>
          </a:xfrm>
          <a:prstGeom prst="rect">
            <a:avLst/>
          </a:prstGeom>
        </p:spPr>
      </p:pic>
      <p:pic>
        <p:nvPicPr>
          <p:cNvPr id="12" name="Picture 11">
            <a:extLst>
              <a:ext uri="{FF2B5EF4-FFF2-40B4-BE49-F238E27FC236}">
                <a16:creationId xmlns:a16="http://schemas.microsoft.com/office/drawing/2014/main" id="{D4FCEF95-C2CB-4946-9A1B-78F6EDABD3A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055564" y="1627230"/>
            <a:ext cx="5001151" cy="4512355"/>
          </a:xfrm>
          <a:prstGeom prst="rect">
            <a:avLst/>
          </a:prstGeom>
        </p:spPr>
      </p:pic>
      <p:graphicFrame>
        <p:nvGraphicFramePr>
          <p:cNvPr id="13" name="Chart 12">
            <a:extLst>
              <a:ext uri="{FF2B5EF4-FFF2-40B4-BE49-F238E27FC236}">
                <a16:creationId xmlns:a16="http://schemas.microsoft.com/office/drawing/2014/main" id="{AD066FAF-BF0E-40F9-B724-DBB584C9904A}"/>
              </a:ext>
            </a:extLst>
          </p:cNvPr>
          <p:cNvGraphicFramePr/>
          <p:nvPr>
            <p:extLst>
              <p:ext uri="{D42A27DB-BD31-4B8C-83A1-F6EECF244321}">
                <p14:modId xmlns:p14="http://schemas.microsoft.com/office/powerpoint/2010/main" val="1085642278"/>
              </p:ext>
            </p:extLst>
          </p:nvPr>
        </p:nvGraphicFramePr>
        <p:xfrm>
          <a:off x="11353800" y="1719783"/>
          <a:ext cx="774727" cy="5364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DE36A55-C8ED-4654-A07F-8995FE2E45FB}"/>
              </a:ext>
            </a:extLst>
          </p:cNvPr>
          <p:cNvGraphicFramePr/>
          <p:nvPr>
            <p:extLst>
              <p:ext uri="{D42A27DB-BD31-4B8C-83A1-F6EECF244321}">
                <p14:modId xmlns:p14="http://schemas.microsoft.com/office/powerpoint/2010/main" val="743376972"/>
              </p:ext>
            </p:extLst>
          </p:nvPr>
        </p:nvGraphicFramePr>
        <p:xfrm>
          <a:off x="11344375" y="2306189"/>
          <a:ext cx="769504" cy="5364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F459FC41-09F0-42FC-9C3A-BC3A3D3E5B46}"/>
              </a:ext>
            </a:extLst>
          </p:cNvPr>
          <p:cNvGraphicFramePr/>
          <p:nvPr>
            <p:extLst>
              <p:ext uri="{D42A27DB-BD31-4B8C-83A1-F6EECF244321}">
                <p14:modId xmlns:p14="http://schemas.microsoft.com/office/powerpoint/2010/main" val="792139770"/>
              </p:ext>
            </p:extLst>
          </p:nvPr>
        </p:nvGraphicFramePr>
        <p:xfrm>
          <a:off x="11402231" y="2892595"/>
          <a:ext cx="654484" cy="5364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D29E5078-7E83-44B5-B2E8-0BE7E204DE73}"/>
              </a:ext>
            </a:extLst>
          </p:cNvPr>
          <p:cNvGraphicFramePr/>
          <p:nvPr>
            <p:extLst>
              <p:ext uri="{D42A27DB-BD31-4B8C-83A1-F6EECF244321}">
                <p14:modId xmlns:p14="http://schemas.microsoft.com/office/powerpoint/2010/main" val="1642390242"/>
              </p:ext>
            </p:extLst>
          </p:nvPr>
        </p:nvGraphicFramePr>
        <p:xfrm>
          <a:off x="11402231" y="3609027"/>
          <a:ext cx="654484" cy="54875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hart 18">
            <a:extLst>
              <a:ext uri="{FF2B5EF4-FFF2-40B4-BE49-F238E27FC236}">
                <a16:creationId xmlns:a16="http://schemas.microsoft.com/office/drawing/2014/main" id="{6FB80513-400D-4800-8A47-52445789EF09}"/>
              </a:ext>
            </a:extLst>
          </p:cNvPr>
          <p:cNvGraphicFramePr/>
          <p:nvPr>
            <p:extLst>
              <p:ext uri="{D42A27DB-BD31-4B8C-83A1-F6EECF244321}">
                <p14:modId xmlns:p14="http://schemas.microsoft.com/office/powerpoint/2010/main" val="2154095753"/>
              </p:ext>
            </p:extLst>
          </p:nvPr>
        </p:nvGraphicFramePr>
        <p:xfrm>
          <a:off x="11413920" y="4422903"/>
          <a:ext cx="654485" cy="53640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5021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Have a rest? </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4254305" cy="4351338"/>
          </a:xfrm>
        </p:spPr>
        <p:txBody>
          <a:bodyPr/>
          <a:lstStyle/>
          <a:p>
            <a:r>
              <a:rPr lang="en-AU" dirty="0"/>
              <a:t>As we have just learnt, there are 6 shaped we use to represent the duration of a note.</a:t>
            </a:r>
          </a:p>
          <a:p>
            <a:r>
              <a:rPr lang="en-AU" dirty="0"/>
              <a:t>Another 6 shapes, called rests, are used to show periods of no sound.</a:t>
            </a:r>
          </a:p>
          <a:p>
            <a:r>
              <a:rPr lang="en-AU" dirty="0"/>
              <a:t>Each note has it’s equivalent rest and shares same name.</a:t>
            </a:r>
          </a:p>
          <a:p>
            <a:endParaRPr lang="en-AU" dirty="0"/>
          </a:p>
        </p:txBody>
      </p:sp>
      <p:pic>
        <p:nvPicPr>
          <p:cNvPr id="10" name="Picture 9">
            <a:extLst>
              <a:ext uri="{FF2B5EF4-FFF2-40B4-BE49-F238E27FC236}">
                <a16:creationId xmlns:a16="http://schemas.microsoft.com/office/drawing/2014/main" id="{76C7E925-1ED5-4BCD-A6C1-81ED83089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0"/>
          <a:stretch/>
        </p:blipFill>
        <p:spPr bwMode="auto">
          <a:xfrm>
            <a:off x="5757642" y="1847850"/>
            <a:ext cx="5978508"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369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More of a rest? </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1077135" cy="4351338"/>
          </a:xfrm>
        </p:spPr>
        <p:txBody>
          <a:bodyPr/>
          <a:lstStyle/>
          <a:p>
            <a:r>
              <a:rPr lang="en-AU" dirty="0"/>
              <a:t>Rests are common in drumming, as it is a staccato instrument. Bagpipes are legato, forming a continuous sound, and so do not often have rests.</a:t>
            </a:r>
          </a:p>
          <a:p>
            <a:r>
              <a:rPr lang="en-AU" dirty="0"/>
              <a:t>Tips to remember the rests:</a:t>
            </a:r>
          </a:p>
          <a:p>
            <a:pPr lvl="1"/>
            <a:r>
              <a:rPr lang="en-AU" dirty="0"/>
              <a:t>Semibreve – our biggest note, very heavy, sinks under the line</a:t>
            </a:r>
          </a:p>
          <a:p>
            <a:pPr lvl="1"/>
            <a:r>
              <a:rPr lang="en-AU" dirty="0"/>
              <a:t>Minim – half as big, lighter, floats above the line</a:t>
            </a:r>
          </a:p>
          <a:p>
            <a:pPr lvl="1"/>
            <a:r>
              <a:rPr lang="en-AU" dirty="0"/>
              <a:t>Crotchet – a straight yet squiggly line</a:t>
            </a:r>
          </a:p>
          <a:p>
            <a:pPr lvl="1"/>
            <a:r>
              <a:rPr lang="en-AU" dirty="0"/>
              <a:t>Quaver – a line with 1 tail at the top (a quaver note also has 1 tail!)</a:t>
            </a:r>
          </a:p>
          <a:p>
            <a:pPr lvl="1"/>
            <a:r>
              <a:rPr lang="en-AU" dirty="0"/>
              <a:t>Semi-Quaver – a line with 2 tails</a:t>
            </a:r>
          </a:p>
          <a:p>
            <a:pPr lvl="1"/>
            <a:r>
              <a:rPr lang="en-AU" dirty="0"/>
              <a:t>Demi-Semi-Quaver – a line with 3 tails</a:t>
            </a:r>
          </a:p>
          <a:p>
            <a:endParaRPr lang="en-AU" dirty="0"/>
          </a:p>
        </p:txBody>
      </p:sp>
    </p:spTree>
    <p:extLst>
      <p:ext uri="{BB962C8B-B14F-4D97-AF65-F5344CB8AC3E}">
        <p14:creationId xmlns:p14="http://schemas.microsoft.com/office/powerpoint/2010/main" val="348573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lstStyle/>
          <a:p>
            <a:r>
              <a:rPr lang="en-AU" dirty="0"/>
              <a:t>Notes are used to indicate what we are playing – it provides the tune, just like letters add up to words and sentences for a story.</a:t>
            </a:r>
          </a:p>
          <a:p>
            <a:endParaRPr lang="en-AU" dirty="0"/>
          </a:p>
          <a:p>
            <a:r>
              <a:rPr lang="en-AU" dirty="0"/>
              <a:t>Notes provides us with 2 pieces of information:</a:t>
            </a:r>
          </a:p>
          <a:p>
            <a:pPr lvl="1"/>
            <a:r>
              <a:rPr lang="en-AU" b="1" u="sng" dirty="0"/>
              <a:t>Pitch:</a:t>
            </a:r>
            <a:r>
              <a:rPr lang="en-AU" dirty="0"/>
              <a:t> Which note are we playing? How high or low?</a:t>
            </a:r>
          </a:p>
          <a:p>
            <a:pPr lvl="1"/>
            <a:r>
              <a:rPr lang="en-AU" b="1" u="sng" dirty="0"/>
              <a:t>Duration:</a:t>
            </a:r>
            <a:r>
              <a:rPr lang="en-AU" dirty="0"/>
              <a:t> How long are we playing that note for?</a:t>
            </a:r>
          </a:p>
          <a:p>
            <a:pPr lvl="1"/>
            <a:endParaRPr lang="en-AU" dirty="0"/>
          </a:p>
          <a:p>
            <a:r>
              <a:rPr lang="en-AU" dirty="0"/>
              <a:t>The pitch of the notes use the letters A – G (with some repeated on the bagpipes).</a:t>
            </a:r>
          </a:p>
        </p:txBody>
      </p:sp>
    </p:spTree>
    <p:extLst>
      <p:ext uri="{BB962C8B-B14F-4D97-AF65-F5344CB8AC3E}">
        <p14:creationId xmlns:p14="http://schemas.microsoft.com/office/powerpoint/2010/main" val="235325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200" y="153255"/>
            <a:ext cx="10515600" cy="1325563"/>
          </a:xfrm>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9" y="1316474"/>
            <a:ext cx="10816771" cy="4840486"/>
          </a:xfrm>
        </p:spPr>
        <p:txBody>
          <a:bodyPr>
            <a:normAutofit fontScale="92500" lnSpcReduction="10000"/>
          </a:bodyPr>
          <a:lstStyle/>
          <a:p>
            <a:pPr marL="514350" indent="-514350">
              <a:buFont typeface="+mj-lt"/>
              <a:buAutoNum type="arabicPeriod"/>
            </a:pPr>
            <a:r>
              <a:rPr lang="en-AU" dirty="0"/>
              <a:t>Explain the musical term ‘duration’.</a:t>
            </a:r>
          </a:p>
          <a:p>
            <a:pPr marL="514350" indent="-514350">
              <a:buFont typeface="+mj-lt"/>
              <a:buAutoNum type="arabicPeriod"/>
            </a:pPr>
            <a:r>
              <a:rPr lang="en-AU" dirty="0"/>
              <a:t>Name the note referred to as a Quarter Note. How many semi-quavers does it contain?</a:t>
            </a:r>
          </a:p>
          <a:p>
            <a:pPr marL="514350" indent="-514350">
              <a:buFont typeface="+mj-lt"/>
              <a:buAutoNum type="arabicPeriod"/>
            </a:pPr>
            <a:r>
              <a:rPr lang="en-AU" dirty="0"/>
              <a:t>Which note represents two crotchets?</a:t>
            </a:r>
          </a:p>
          <a:p>
            <a:pPr marL="514350" indent="-514350">
              <a:buFont typeface="+mj-lt"/>
              <a:buAutoNum type="arabicPeriod"/>
            </a:pPr>
            <a:r>
              <a:rPr lang="en-AU" dirty="0"/>
              <a:t>Complete the table below:</a:t>
            </a:r>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endParaRPr lang="en-AU" dirty="0"/>
          </a:p>
          <a:p>
            <a:pPr marL="514350" indent="-514350">
              <a:buFont typeface="+mj-lt"/>
              <a:buAutoNum type="arabicPeriod"/>
            </a:pPr>
            <a:endParaRPr lang="en-AU" dirty="0"/>
          </a:p>
          <a:p>
            <a:pPr marL="0" indent="0">
              <a:buNone/>
            </a:pPr>
            <a:r>
              <a:rPr lang="en-AU" dirty="0"/>
              <a:t>5. What do rests show or represent?</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6222075"/>
            <a:ext cx="10816771" cy="48266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tabLst>
                <a:tab pos="2865755" algn="ctr"/>
                <a:tab pos="5731510" algn="r"/>
              </a:tabLst>
            </a:pPr>
            <a:r>
              <a:rPr lang="en-AU" sz="1800" i="1" dirty="0">
                <a:effectLst/>
                <a:latin typeface="Calibri" panose="020F0502020204030204" pitchFamily="34" charset="0"/>
                <a:ea typeface="Calibri" panose="020F0502020204030204" pitchFamily="34" charset="0"/>
                <a:cs typeface="Times New Roman" panose="02020603050405020304" pitchFamily="18" charset="0"/>
              </a:rPr>
              <a:t>1. the length of a musical sound, or in other words the period of time during which a musical sound is sustained or held, 2. Crotchet = 4 semi-quavers, 3. Minim, 4. (a) e, quaver, eighth note (b) a, crotchet, quarter note (c) d, semi-quaver, sixteenth note (d) high a, minim, half note. 5. The duration of a period of silence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95539EA-3E97-6731-266F-72A961FA9888}"/>
              </a:ext>
            </a:extLst>
          </p:cNvPr>
          <p:cNvPicPr>
            <a:picLocks noChangeAspect="1"/>
          </p:cNvPicPr>
          <p:nvPr/>
        </p:nvPicPr>
        <p:blipFill>
          <a:blip r:embed="rId2"/>
          <a:stretch>
            <a:fillRect/>
          </a:stretch>
        </p:blipFill>
        <p:spPr>
          <a:xfrm>
            <a:off x="6330780" y="2899955"/>
            <a:ext cx="5023020" cy="3035816"/>
          </a:xfrm>
          <a:prstGeom prst="rect">
            <a:avLst/>
          </a:prstGeom>
        </p:spPr>
      </p:pic>
    </p:spTree>
    <p:extLst>
      <p:ext uri="{BB962C8B-B14F-4D97-AF65-F5344CB8AC3E}">
        <p14:creationId xmlns:p14="http://schemas.microsoft.com/office/powerpoint/2010/main" val="183205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Making notes longer or shorter?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4254305" cy="4351338"/>
          </a:xfrm>
        </p:spPr>
        <p:txBody>
          <a:bodyPr/>
          <a:lstStyle/>
          <a:p>
            <a:r>
              <a:rPr lang="en-AU" b="1" dirty="0"/>
              <a:t>Dot</a:t>
            </a:r>
            <a:r>
              <a:rPr lang="en-AU" dirty="0"/>
              <a:t> – adds half</a:t>
            </a:r>
          </a:p>
          <a:p>
            <a:r>
              <a:rPr lang="en-AU" b="1" dirty="0"/>
              <a:t>Cut</a:t>
            </a:r>
            <a:r>
              <a:rPr lang="en-AU" dirty="0"/>
              <a:t> – takes half</a:t>
            </a:r>
          </a:p>
          <a:p>
            <a:endParaRPr lang="en-AU" dirty="0"/>
          </a:p>
          <a:p>
            <a:r>
              <a:rPr lang="en-AU" dirty="0"/>
              <a:t>What happens when we add or remove a tail?</a:t>
            </a:r>
          </a:p>
          <a:p>
            <a:pPr lvl="1"/>
            <a:r>
              <a:rPr lang="en-AU" dirty="0"/>
              <a:t>A tail halves the value</a:t>
            </a:r>
          </a:p>
          <a:p>
            <a:pPr lvl="1"/>
            <a:r>
              <a:rPr lang="en-AU" dirty="0"/>
              <a:t>Add a tail to a crotchet and you get a quaver – half the value</a:t>
            </a:r>
          </a:p>
          <a:p>
            <a:endParaRPr lang="en-AU" dirty="0"/>
          </a:p>
        </p:txBody>
      </p:sp>
      <p:graphicFrame>
        <p:nvGraphicFramePr>
          <p:cNvPr id="7" name="Chart 6">
            <a:extLst>
              <a:ext uri="{FF2B5EF4-FFF2-40B4-BE49-F238E27FC236}">
                <a16:creationId xmlns:a16="http://schemas.microsoft.com/office/drawing/2014/main" id="{ED9A31C5-D1BB-4874-850A-D3DB6B706006}"/>
              </a:ext>
            </a:extLst>
          </p:cNvPr>
          <p:cNvGraphicFramePr/>
          <p:nvPr/>
        </p:nvGraphicFramePr>
        <p:xfrm>
          <a:off x="4892856" y="3291288"/>
          <a:ext cx="3282121" cy="2155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87ACF45-C57A-4C94-8B5D-B1F83CEBE425}"/>
              </a:ext>
            </a:extLst>
          </p:cNvPr>
          <p:cNvGraphicFramePr/>
          <p:nvPr/>
        </p:nvGraphicFramePr>
        <p:xfrm>
          <a:off x="8562876" y="3291288"/>
          <a:ext cx="2160000" cy="2160000"/>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http://www.ambrosepianotabs.com/userfiles/image/6-quavers-in-3-4.png">
            <a:extLst>
              <a:ext uri="{FF2B5EF4-FFF2-40B4-BE49-F238E27FC236}">
                <a16:creationId xmlns:a16="http://schemas.microsoft.com/office/drawing/2014/main" id="{68E02179-E5CA-4E8A-9E74-0095F1755C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9" r="63660"/>
          <a:stretch/>
        </p:blipFill>
        <p:spPr bwMode="auto">
          <a:xfrm>
            <a:off x="5971209" y="1690688"/>
            <a:ext cx="1125416"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mbrosepianotabs.com/userfiles/image/semiquavers.png">
            <a:extLst>
              <a:ext uri="{FF2B5EF4-FFF2-40B4-BE49-F238E27FC236}">
                <a16:creationId xmlns:a16="http://schemas.microsoft.com/office/drawing/2014/main" id="{7444059E-D8F7-4CE4-9A04-E5F6A7832D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689" r="31472"/>
          <a:stretch/>
        </p:blipFill>
        <p:spPr bwMode="auto">
          <a:xfrm>
            <a:off x="9080168" y="1690688"/>
            <a:ext cx="1125417"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4226E323-DB70-4274-8947-E11EF65A52F4}"/>
              </a:ext>
            </a:extLst>
          </p:cNvPr>
          <p:cNvSpPr/>
          <p:nvPr/>
        </p:nvSpPr>
        <p:spPr>
          <a:xfrm>
            <a:off x="9214338" y="230188"/>
            <a:ext cx="2475914" cy="970321"/>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0000"/>
                </a:solidFill>
              </a:rPr>
              <a:t>How many tails does the second note have?</a:t>
            </a:r>
          </a:p>
        </p:txBody>
      </p:sp>
      <p:sp>
        <p:nvSpPr>
          <p:cNvPr id="6" name="TextBox 5">
            <a:extLst>
              <a:ext uri="{FF2B5EF4-FFF2-40B4-BE49-F238E27FC236}">
                <a16:creationId xmlns:a16="http://schemas.microsoft.com/office/drawing/2014/main" id="{4717F7D6-DF06-1FCC-C87B-D778400DD666}"/>
              </a:ext>
            </a:extLst>
          </p:cNvPr>
          <p:cNvSpPr txBox="1"/>
          <p:nvPr/>
        </p:nvSpPr>
        <p:spPr>
          <a:xfrm>
            <a:off x="642441" y="5989187"/>
            <a:ext cx="8900128" cy="375552"/>
          </a:xfrm>
          <a:prstGeom prst="rect">
            <a:avLst/>
          </a:prstGeom>
          <a:noFill/>
        </p:spPr>
        <p:txBody>
          <a:bodyPr wrap="square">
            <a:spAutoFit/>
          </a:bodyPr>
          <a:lstStyle/>
          <a:p>
            <a:pPr algn="just">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Vary rarely we use a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double dot</a:t>
            </a:r>
            <a:r>
              <a:rPr lang="en-AU" sz="1800" dirty="0">
                <a:effectLst/>
                <a:latin typeface="Calibri" panose="020F0502020204030204" pitchFamily="34" charset="0"/>
                <a:ea typeface="Calibri" panose="020F0502020204030204" pitchFamily="34" charset="0"/>
                <a:cs typeface="Times New Roman" panose="02020603050405020304" pitchFamily="18" charset="0"/>
              </a:rPr>
              <a:t>. This adds the value of a single dot, plus an extra half a dot.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08A8D52-8AE3-532F-32B9-131F726E016C}"/>
              </a:ext>
            </a:extLst>
          </p:cNvPr>
          <p:cNvPicPr>
            <a:picLocks noChangeAspect="1"/>
          </p:cNvPicPr>
          <p:nvPr/>
        </p:nvPicPr>
        <p:blipFill>
          <a:blip r:embed="rId6"/>
          <a:stretch>
            <a:fillRect/>
          </a:stretch>
        </p:blipFill>
        <p:spPr>
          <a:xfrm>
            <a:off x="9704163" y="5868810"/>
            <a:ext cx="2046756" cy="616306"/>
          </a:xfrm>
          <a:prstGeom prst="rect">
            <a:avLst/>
          </a:prstGeom>
        </p:spPr>
      </p:pic>
    </p:spTree>
    <p:extLst>
      <p:ext uri="{BB962C8B-B14F-4D97-AF65-F5344CB8AC3E}">
        <p14:creationId xmlns:p14="http://schemas.microsoft.com/office/powerpoint/2010/main" val="238179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Making notes longer or shorter?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3280947"/>
          </a:xfrm>
        </p:spPr>
        <p:txBody>
          <a:bodyPr>
            <a:normAutofit fontScale="85000" lnSpcReduction="10000"/>
          </a:bodyPr>
          <a:lstStyle/>
          <a:p>
            <a:r>
              <a:rPr lang="en-AU" dirty="0"/>
              <a:t>Another way to make a note longer is to combine 2 notes of the same pitch with a </a:t>
            </a:r>
            <a:r>
              <a:rPr lang="en-AU" b="1" dirty="0"/>
              <a:t>tie.</a:t>
            </a:r>
          </a:p>
          <a:p>
            <a:r>
              <a:rPr lang="en-AU" dirty="0"/>
              <a:t>If we have 2 quavers of the same pitch, why don’t we join them together to form a crotchet?</a:t>
            </a:r>
          </a:p>
          <a:p>
            <a:pPr lvl="1"/>
            <a:r>
              <a:rPr lang="en-AU" dirty="0"/>
              <a:t>Often, this is what we would do!</a:t>
            </a:r>
          </a:p>
          <a:p>
            <a:pPr lvl="1"/>
            <a:r>
              <a:rPr lang="en-AU" dirty="0"/>
              <a:t>However, we only group them together when they are in the same beat. If they are across 2 different beats then we keep them with their beats and let them tie together</a:t>
            </a:r>
          </a:p>
          <a:p>
            <a:r>
              <a:rPr lang="en-AU" dirty="0"/>
              <a:t>If we were to write the note twice without a tie then this would indicate we need to play the note twice. As the bagpipes have a continuous sound we can’t play the same note twice in a row.</a:t>
            </a:r>
          </a:p>
          <a:p>
            <a:endParaRPr lang="en-AU" dirty="0"/>
          </a:p>
        </p:txBody>
      </p:sp>
      <p:pic>
        <p:nvPicPr>
          <p:cNvPr id="10" name="Picture 9">
            <a:extLst>
              <a:ext uri="{FF2B5EF4-FFF2-40B4-BE49-F238E27FC236}">
                <a16:creationId xmlns:a16="http://schemas.microsoft.com/office/drawing/2014/main" id="{19A1E243-D891-4E53-972B-7C8E6363D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878" y="5107207"/>
            <a:ext cx="7440244" cy="1249143"/>
          </a:xfrm>
          <a:prstGeom prst="rect">
            <a:avLst/>
          </a:prstGeom>
        </p:spPr>
      </p:pic>
    </p:spTree>
    <p:extLst>
      <p:ext uri="{BB962C8B-B14F-4D97-AF65-F5344CB8AC3E}">
        <p14:creationId xmlns:p14="http://schemas.microsoft.com/office/powerpoint/2010/main" val="3591791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Grouping notes together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3280947"/>
          </a:xfrm>
        </p:spPr>
        <p:txBody>
          <a:bodyPr>
            <a:normAutofit/>
          </a:bodyPr>
          <a:lstStyle/>
          <a:p>
            <a:r>
              <a:rPr lang="en-AU" dirty="0"/>
              <a:t>Where possible we join notes together into their beats using a </a:t>
            </a:r>
            <a:r>
              <a:rPr lang="en-AU" b="1" dirty="0"/>
              <a:t>beam</a:t>
            </a:r>
            <a:r>
              <a:rPr lang="en-AU" dirty="0"/>
              <a:t>.</a:t>
            </a:r>
          </a:p>
          <a:p>
            <a:r>
              <a:rPr lang="en-AU" dirty="0"/>
              <a:t>The below illustration show two separate quavers (with two tails) which are then joined together with a beam using those two tails.</a:t>
            </a:r>
          </a:p>
          <a:p>
            <a:r>
              <a:rPr lang="en-AU" dirty="0"/>
              <a:t>We call this a </a:t>
            </a:r>
            <a:r>
              <a:rPr lang="en-AU" b="1" dirty="0"/>
              <a:t>note grouping</a:t>
            </a:r>
            <a:r>
              <a:rPr lang="en-AU" dirty="0"/>
              <a:t>. A note grouping </a:t>
            </a:r>
            <a:r>
              <a:rPr lang="en-AU" u="sng" dirty="0"/>
              <a:t>MUST</a:t>
            </a:r>
            <a:r>
              <a:rPr lang="en-AU" dirty="0"/>
              <a:t> add up to 1 beat.</a:t>
            </a:r>
          </a:p>
          <a:p>
            <a:r>
              <a:rPr lang="en-AU" dirty="0"/>
              <a:t>The beat always falls at the start of a note grouping. </a:t>
            </a:r>
          </a:p>
          <a:p>
            <a:endParaRPr lang="en-AU" dirty="0"/>
          </a:p>
          <a:p>
            <a:endParaRPr lang="en-AU" dirty="0"/>
          </a:p>
        </p:txBody>
      </p:sp>
      <p:pic>
        <p:nvPicPr>
          <p:cNvPr id="6" name="Picture 5">
            <a:extLst>
              <a:ext uri="{FF2B5EF4-FFF2-40B4-BE49-F238E27FC236}">
                <a16:creationId xmlns:a16="http://schemas.microsoft.com/office/drawing/2014/main" id="{F2B753E7-3087-412E-AD3B-D215CC122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409" y="4756261"/>
            <a:ext cx="4309540" cy="1204458"/>
          </a:xfrm>
          <a:prstGeom prst="rect">
            <a:avLst/>
          </a:prstGeom>
        </p:spPr>
      </p:pic>
      <p:pic>
        <p:nvPicPr>
          <p:cNvPr id="7" name="Picture 6">
            <a:extLst>
              <a:ext uri="{FF2B5EF4-FFF2-40B4-BE49-F238E27FC236}">
                <a16:creationId xmlns:a16="http://schemas.microsoft.com/office/drawing/2014/main" id="{25D5B603-2FEE-4B2F-B54D-D0008D345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053" y="4756261"/>
            <a:ext cx="4544900" cy="1240774"/>
          </a:xfrm>
          <a:prstGeom prst="rect">
            <a:avLst/>
          </a:prstGeom>
        </p:spPr>
      </p:pic>
      <p:cxnSp>
        <p:nvCxnSpPr>
          <p:cNvPr id="8" name="Straight Arrow Connector 7">
            <a:extLst>
              <a:ext uri="{FF2B5EF4-FFF2-40B4-BE49-F238E27FC236}">
                <a16:creationId xmlns:a16="http://schemas.microsoft.com/office/drawing/2014/main" id="{FD75A77A-B9D2-4C7E-96F0-0EAF7AA0F896}"/>
              </a:ext>
            </a:extLst>
          </p:cNvPr>
          <p:cNvCxnSpPr/>
          <p:nvPr/>
        </p:nvCxnSpPr>
        <p:spPr>
          <a:xfrm>
            <a:off x="2982351" y="5233182"/>
            <a:ext cx="773723"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7792D7-4FD8-4A29-92A2-C3956E23501A}"/>
              </a:ext>
            </a:extLst>
          </p:cNvPr>
          <p:cNvCxnSpPr>
            <a:cxnSpLocks/>
          </p:cNvCxnSpPr>
          <p:nvPr/>
        </p:nvCxnSpPr>
        <p:spPr>
          <a:xfrm>
            <a:off x="8424203" y="5258973"/>
            <a:ext cx="1113692"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96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Raising the bar</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3280947"/>
          </a:xfrm>
        </p:spPr>
        <p:txBody>
          <a:bodyPr>
            <a:normAutofit/>
          </a:bodyPr>
          <a:lstStyle/>
          <a:p>
            <a:r>
              <a:rPr lang="en-AU" dirty="0"/>
              <a:t>When music is written, it is divided into sections which contain the same number of beats.</a:t>
            </a:r>
          </a:p>
          <a:p>
            <a:r>
              <a:rPr lang="en-AU" dirty="0"/>
              <a:t>One of these sections is called a </a:t>
            </a:r>
            <a:r>
              <a:rPr lang="en-AU" b="1" dirty="0"/>
              <a:t>‘bar’</a:t>
            </a:r>
            <a:r>
              <a:rPr lang="en-AU" dirty="0"/>
              <a:t>.</a:t>
            </a:r>
          </a:p>
          <a:p>
            <a:r>
              <a:rPr lang="en-AU" b="1" dirty="0"/>
              <a:t>Bar lines</a:t>
            </a:r>
            <a:r>
              <a:rPr lang="en-AU" dirty="0"/>
              <a:t> are vertical lines which appear at intervals along the stave and divide the music into the required number of beats. </a:t>
            </a:r>
          </a:p>
          <a:p>
            <a:endParaRPr lang="en-AU" dirty="0"/>
          </a:p>
          <a:p>
            <a:endParaRPr lang="en-AU" dirty="0"/>
          </a:p>
        </p:txBody>
      </p:sp>
      <p:pic>
        <p:nvPicPr>
          <p:cNvPr id="9" name="Picture 8">
            <a:extLst>
              <a:ext uri="{FF2B5EF4-FFF2-40B4-BE49-F238E27FC236}">
                <a16:creationId xmlns:a16="http://schemas.microsoft.com/office/drawing/2014/main" id="{A353A8B1-A279-475D-B968-C102376FED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22" y="4900197"/>
            <a:ext cx="10639278" cy="986213"/>
          </a:xfrm>
          <a:prstGeom prst="rect">
            <a:avLst/>
          </a:prstGeom>
        </p:spPr>
      </p:pic>
    </p:spTree>
    <p:extLst>
      <p:ext uri="{BB962C8B-B14F-4D97-AF65-F5344CB8AC3E}">
        <p14:creationId xmlns:p14="http://schemas.microsoft.com/office/powerpoint/2010/main" val="19145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Are we playing that part again?</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3280947"/>
          </a:xfrm>
        </p:spPr>
        <p:txBody>
          <a:bodyPr>
            <a:normAutofit lnSpcReduction="10000"/>
          </a:bodyPr>
          <a:lstStyle/>
          <a:p>
            <a:r>
              <a:rPr lang="en-AU" dirty="0"/>
              <a:t>While a line of music is typically 4 bars, there are also typically 2 lines in a </a:t>
            </a:r>
            <a:r>
              <a:rPr lang="en-AU" b="1" dirty="0"/>
              <a:t>part </a:t>
            </a:r>
            <a:r>
              <a:rPr lang="en-AU" dirty="0"/>
              <a:t>(8 bars of music).</a:t>
            </a:r>
          </a:p>
          <a:p>
            <a:r>
              <a:rPr lang="en-AU" dirty="0"/>
              <a:t>Sometimes we will only play a part through once, mostly we will repeat it.</a:t>
            </a:r>
          </a:p>
          <a:p>
            <a:r>
              <a:rPr lang="en-AU" dirty="0"/>
              <a:t>To determine if we are repeating the part we use these symbols at the start and end of a part. The first (</a:t>
            </a:r>
            <a:r>
              <a:rPr lang="en-AU" b="1" dirty="0"/>
              <a:t>double bar lines</a:t>
            </a:r>
            <a:r>
              <a:rPr lang="en-AU" dirty="0"/>
              <a:t>) indicates the start and end of the part, and the second (two dots added) indicates the repeat.</a:t>
            </a:r>
          </a:p>
          <a:p>
            <a:endParaRPr lang="en-AU" dirty="0"/>
          </a:p>
          <a:p>
            <a:endParaRPr lang="en-AU" dirty="0"/>
          </a:p>
        </p:txBody>
      </p:sp>
      <p:pic>
        <p:nvPicPr>
          <p:cNvPr id="6" name="Picture 5">
            <a:extLst>
              <a:ext uri="{FF2B5EF4-FFF2-40B4-BE49-F238E27FC236}">
                <a16:creationId xmlns:a16="http://schemas.microsoft.com/office/drawing/2014/main" id="{CEB00D9D-71D9-4A67-A038-66BE4EC5D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338" y="4988899"/>
            <a:ext cx="4781323" cy="1140679"/>
          </a:xfrm>
          <a:prstGeom prst="rect">
            <a:avLst/>
          </a:prstGeom>
        </p:spPr>
      </p:pic>
      <p:sp>
        <p:nvSpPr>
          <p:cNvPr id="7" name="Speech Bubble: Rectangle with Corners Rounded 6">
            <a:extLst>
              <a:ext uri="{FF2B5EF4-FFF2-40B4-BE49-F238E27FC236}">
                <a16:creationId xmlns:a16="http://schemas.microsoft.com/office/drawing/2014/main" id="{FD98D6D1-9EB5-4F6D-98FB-54533BFAA9A6}"/>
              </a:ext>
            </a:extLst>
          </p:cNvPr>
          <p:cNvSpPr/>
          <p:nvPr/>
        </p:nvSpPr>
        <p:spPr>
          <a:xfrm>
            <a:off x="8820443" y="230188"/>
            <a:ext cx="2869809" cy="970321"/>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rgbClr val="FF0000"/>
                </a:solidFill>
              </a:rPr>
              <a:t>Pay attention to the start and end of the repeat sign. Sometimes our starting notes are not included.</a:t>
            </a:r>
          </a:p>
        </p:txBody>
      </p:sp>
    </p:spTree>
    <p:extLst>
      <p:ext uri="{BB962C8B-B14F-4D97-AF65-F5344CB8AC3E}">
        <p14:creationId xmlns:p14="http://schemas.microsoft.com/office/powerpoint/2010/main" val="271991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What time is it?</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825625"/>
            <a:ext cx="10515600" cy="4420430"/>
          </a:xfrm>
        </p:spPr>
        <p:txBody>
          <a:bodyPr>
            <a:normAutofit fontScale="92500" lnSpcReduction="20000"/>
          </a:bodyPr>
          <a:lstStyle/>
          <a:p>
            <a:r>
              <a:rPr lang="en-US" dirty="0"/>
              <a:t>In order to understand the rhythm of a piece of music, it is necessary to be able to interpret its’ </a:t>
            </a:r>
            <a:r>
              <a:rPr lang="en-US" b="1" dirty="0"/>
              <a:t>time signature</a:t>
            </a:r>
            <a:r>
              <a:rPr lang="en-US" dirty="0"/>
              <a:t>.</a:t>
            </a:r>
          </a:p>
          <a:p>
            <a:r>
              <a:rPr lang="en-US" dirty="0"/>
              <a:t>The time signature appears after the clef, and is represented by two numbers, one above the other.</a:t>
            </a:r>
          </a:p>
          <a:p>
            <a:pPr marL="0" indent="0">
              <a:buNone/>
            </a:pPr>
            <a:r>
              <a:rPr lang="en-US" dirty="0"/>
              <a:t> </a:t>
            </a:r>
          </a:p>
          <a:p>
            <a:r>
              <a:rPr lang="en-US" dirty="0"/>
              <a:t>Top number = how many beats in a bar</a:t>
            </a:r>
          </a:p>
          <a:p>
            <a:r>
              <a:rPr lang="en-US" dirty="0"/>
              <a:t>Bottom number = what is the value of those beats</a:t>
            </a:r>
          </a:p>
          <a:p>
            <a:endParaRPr lang="en-AU" dirty="0"/>
          </a:p>
          <a:p>
            <a:r>
              <a:rPr lang="en-AU" dirty="0"/>
              <a:t>In pipe band music, bars normally contain 2, 3 or 4 beats. </a:t>
            </a:r>
          </a:p>
          <a:p>
            <a:r>
              <a:rPr lang="en-AU" dirty="0"/>
              <a:t>Remember we learn about quarter notes being a crotchet</a:t>
            </a:r>
          </a:p>
          <a:p>
            <a:pPr marL="0" indent="0">
              <a:buNone/>
            </a:pPr>
            <a:r>
              <a:rPr lang="en-AU" dirty="0"/>
              <a:t>   and eighth notes being a quaver?</a:t>
            </a:r>
          </a:p>
          <a:p>
            <a:endParaRPr lang="en-AU" dirty="0"/>
          </a:p>
          <a:p>
            <a:endParaRPr lang="en-AU" dirty="0"/>
          </a:p>
        </p:txBody>
      </p:sp>
      <p:pic>
        <p:nvPicPr>
          <p:cNvPr id="11266" name="Picture 2" descr="Note Beaming and Grouping in Music Theory — Musicnotes Now">
            <a:extLst>
              <a:ext uri="{FF2B5EF4-FFF2-40B4-BE49-F238E27FC236}">
                <a16:creationId xmlns:a16="http://schemas.microsoft.com/office/drawing/2014/main" id="{F15BA9CE-DA7D-47C9-83BB-258AE02932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679"/>
          <a:stretch/>
        </p:blipFill>
        <p:spPr bwMode="auto">
          <a:xfrm>
            <a:off x="9279257" y="2883315"/>
            <a:ext cx="146846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0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What time is it?</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a:lnSpc>
                <a:spcPct val="100000"/>
              </a:lnSpc>
            </a:pPr>
            <a:r>
              <a:rPr lang="en-AU" baseline="30000" dirty="0"/>
              <a:t>2</a:t>
            </a:r>
            <a:r>
              <a:rPr lang="en-AU" baseline="-25000" dirty="0"/>
              <a:t>4</a:t>
            </a:r>
            <a:r>
              <a:rPr lang="en-AU" dirty="0"/>
              <a:t> tells us that there are 2 notes in each bar, and that each of those notes (or note groupings) are crotchet (¼ note) beats. </a:t>
            </a:r>
          </a:p>
          <a:p>
            <a:pPr marL="0" indent="0">
              <a:lnSpc>
                <a:spcPct val="100000"/>
              </a:lnSpc>
              <a:buNone/>
            </a:pPr>
            <a:endParaRPr lang="en-AU" dirty="0"/>
          </a:p>
          <a:p>
            <a:pPr>
              <a:lnSpc>
                <a:spcPct val="100000"/>
              </a:lnSpc>
            </a:pPr>
            <a:r>
              <a:rPr lang="en-AU" baseline="30000" dirty="0"/>
              <a:t>3</a:t>
            </a:r>
            <a:r>
              <a:rPr lang="en-AU" baseline="-25000" dirty="0"/>
              <a:t>4</a:t>
            </a:r>
            <a:r>
              <a:rPr lang="en-AU" dirty="0"/>
              <a:t> tells us that there are 3 notes in each bar, and that each of those notes (or note groupings) are crotchet (¼ note) beats. </a:t>
            </a:r>
          </a:p>
          <a:p>
            <a:pPr>
              <a:lnSpc>
                <a:spcPct val="100000"/>
              </a:lnSpc>
            </a:pPr>
            <a:endParaRPr lang="en-AU" dirty="0"/>
          </a:p>
          <a:p>
            <a:pPr>
              <a:lnSpc>
                <a:spcPct val="100000"/>
              </a:lnSpc>
            </a:pPr>
            <a:r>
              <a:rPr lang="en-AU" baseline="30000" dirty="0"/>
              <a:t>4</a:t>
            </a:r>
            <a:r>
              <a:rPr lang="en-AU" baseline="-25000" dirty="0"/>
              <a:t>4</a:t>
            </a:r>
            <a:r>
              <a:rPr lang="en-AU" dirty="0"/>
              <a:t> tells us that there are 4 notes in each bar, and that each of those notes (or note groupings) are crotchet (¼ note) beats. </a:t>
            </a:r>
          </a:p>
          <a:p>
            <a:pPr>
              <a:lnSpc>
                <a:spcPct val="100000"/>
              </a:lnSpc>
            </a:pPr>
            <a:endParaRPr lang="en-AU" dirty="0"/>
          </a:p>
          <a:p>
            <a:endParaRPr lang="en-AU" dirty="0"/>
          </a:p>
        </p:txBody>
      </p:sp>
      <p:pic>
        <p:nvPicPr>
          <p:cNvPr id="6" name="Picture 5">
            <a:extLst>
              <a:ext uri="{FF2B5EF4-FFF2-40B4-BE49-F238E27FC236}">
                <a16:creationId xmlns:a16="http://schemas.microsoft.com/office/drawing/2014/main" id="{2F8F3593-131C-42A4-BAA7-F0278D278F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10" b="3264"/>
          <a:stretch/>
        </p:blipFill>
        <p:spPr bwMode="auto">
          <a:xfrm>
            <a:off x="2337541" y="2652221"/>
            <a:ext cx="7516915" cy="60975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0BB9EA3-46A0-47DD-A504-572323BF70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98" b="3603"/>
          <a:stretch/>
        </p:blipFill>
        <p:spPr bwMode="auto">
          <a:xfrm>
            <a:off x="2337541" y="4195698"/>
            <a:ext cx="7516915" cy="72578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41A964A-5842-4E86-9F55-4BE4A609EE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18" b="6916"/>
          <a:stretch/>
        </p:blipFill>
        <p:spPr bwMode="auto">
          <a:xfrm>
            <a:off x="2337541" y="5643023"/>
            <a:ext cx="7516918" cy="725783"/>
          </a:xfrm>
          <a:prstGeom prst="rect">
            <a:avLst/>
          </a:prstGeom>
          <a:ln>
            <a:noFill/>
          </a:ln>
          <a:extLst>
            <a:ext uri="{53640926-AAD7-44D8-BBD7-CCE9431645EC}">
              <a14:shadowObscured xmlns:a14="http://schemas.microsoft.com/office/drawing/2010/main"/>
            </a:ext>
          </a:extLst>
        </p:spPr>
      </p:pic>
      <p:sp>
        <p:nvSpPr>
          <p:cNvPr id="9" name="Speech Bubble: Rectangle with Corners Rounded 8">
            <a:extLst>
              <a:ext uri="{FF2B5EF4-FFF2-40B4-BE49-F238E27FC236}">
                <a16:creationId xmlns:a16="http://schemas.microsoft.com/office/drawing/2014/main" id="{3FFE464A-A17C-4668-A166-401E9E782615}"/>
              </a:ext>
            </a:extLst>
          </p:cNvPr>
          <p:cNvSpPr/>
          <p:nvPr/>
        </p:nvSpPr>
        <p:spPr>
          <a:xfrm>
            <a:off x="8947052" y="230188"/>
            <a:ext cx="2743200" cy="970321"/>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baseline="30000" dirty="0">
                <a:solidFill>
                  <a:srgbClr val="FF0000"/>
                </a:solidFill>
              </a:rPr>
              <a:t>4</a:t>
            </a:r>
            <a:r>
              <a:rPr lang="en-AU" sz="1400" b="1" baseline="-25000" dirty="0">
                <a:solidFill>
                  <a:srgbClr val="FF0000"/>
                </a:solidFill>
              </a:rPr>
              <a:t>4 </a:t>
            </a:r>
            <a:r>
              <a:rPr lang="en-AU" sz="1400" b="1" dirty="0">
                <a:solidFill>
                  <a:srgbClr val="FF0000"/>
                </a:solidFill>
              </a:rPr>
              <a:t>time is sometimes referred to as ‘common time’ and is written as an incomplete circle which looks like a capital C. </a:t>
            </a:r>
          </a:p>
        </p:txBody>
      </p:sp>
    </p:spTree>
    <p:extLst>
      <p:ext uri="{BB962C8B-B14F-4D97-AF65-F5344CB8AC3E}">
        <p14:creationId xmlns:p14="http://schemas.microsoft.com/office/powerpoint/2010/main" val="311952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This timing thing is simple!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a:lnSpc>
                <a:spcPct val="100000"/>
              </a:lnSpc>
            </a:pPr>
            <a:r>
              <a:rPr lang="en-AU" dirty="0"/>
              <a:t>Notice how with all of the groupings we can break them into 2 equal claps? Alternatively, we can think </a:t>
            </a:r>
            <a:r>
              <a:rPr lang="en-AU" b="1" dirty="0"/>
              <a:t>1 … and … 2 … and </a:t>
            </a:r>
          </a:p>
          <a:p>
            <a:pPr>
              <a:lnSpc>
                <a:spcPct val="100000"/>
              </a:lnSpc>
            </a:pPr>
            <a:r>
              <a:rPr lang="en-AU" dirty="0"/>
              <a:t>Because of how structured and constant it is, we call it </a:t>
            </a:r>
            <a:r>
              <a:rPr lang="en-AU" b="1" dirty="0"/>
              <a:t>simple time</a:t>
            </a:r>
            <a:r>
              <a:rPr lang="en-AU" dirty="0"/>
              <a:t>.</a:t>
            </a:r>
          </a:p>
          <a:p>
            <a:r>
              <a:rPr lang="en-AU" dirty="0"/>
              <a:t>The staves on the previous slide contain examples of different note duration combinations which add up to the required number of beats in the bar, determined by the time signature.</a:t>
            </a:r>
          </a:p>
          <a:p>
            <a:r>
              <a:rPr lang="en-AU" b="1" i="1" dirty="0"/>
              <a:t>Try tapping out the rhythm to a steady beat.</a:t>
            </a:r>
          </a:p>
          <a:p>
            <a:r>
              <a:rPr lang="en-AU" dirty="0"/>
              <a:t>The beat will always be at the start of a note grouping.</a:t>
            </a:r>
          </a:p>
          <a:p>
            <a:endParaRPr lang="en-AU" dirty="0"/>
          </a:p>
        </p:txBody>
      </p:sp>
    </p:spTree>
    <p:extLst>
      <p:ext uri="{BB962C8B-B14F-4D97-AF65-F5344CB8AC3E}">
        <p14:creationId xmlns:p14="http://schemas.microsoft.com/office/powerpoint/2010/main" val="135942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200" y="153255"/>
            <a:ext cx="10515600" cy="1325563"/>
          </a:xfrm>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9" y="1316474"/>
            <a:ext cx="10816771" cy="4840486"/>
          </a:xfrm>
        </p:spPr>
        <p:txBody>
          <a:bodyPr>
            <a:normAutofit/>
          </a:bodyPr>
          <a:lstStyle/>
          <a:p>
            <a:pPr marL="514350" indent="-514350">
              <a:buFont typeface="+mj-lt"/>
              <a:buAutoNum type="arabicPeriod"/>
            </a:pPr>
            <a:r>
              <a:rPr lang="en-AU" dirty="0"/>
              <a:t>What note value would be represented by a dotted crotchet?</a:t>
            </a:r>
          </a:p>
          <a:p>
            <a:pPr marL="514350" indent="-514350">
              <a:buFont typeface="+mj-lt"/>
              <a:buAutoNum type="arabicPeriod"/>
            </a:pPr>
            <a:r>
              <a:rPr lang="en-AU" dirty="0"/>
              <a:t>What is the purpose of a tie?</a:t>
            </a:r>
          </a:p>
          <a:p>
            <a:pPr marL="514350" indent="-514350">
              <a:buFont typeface="+mj-lt"/>
              <a:buAutoNum type="arabicPeriod"/>
            </a:pPr>
            <a:r>
              <a:rPr lang="en-AU" dirty="0"/>
              <a:t>What does the time signature ¾ represent?</a:t>
            </a:r>
          </a:p>
          <a:p>
            <a:pPr marL="514350" indent="-514350">
              <a:buFont typeface="+mj-lt"/>
              <a:buAutoNum type="arabicPeriod"/>
            </a:pPr>
            <a:r>
              <a:rPr lang="en-AU" dirty="0"/>
              <a:t>What is a bar line?</a:t>
            </a:r>
          </a:p>
          <a:p>
            <a:pPr marL="514350" indent="-514350">
              <a:buFont typeface="+mj-lt"/>
              <a:buAutoNum type="arabicPeriod"/>
            </a:pPr>
            <a:r>
              <a:rPr lang="en-AU" dirty="0"/>
              <a:t>What is the purpose of a double bar line?</a:t>
            </a:r>
          </a:p>
          <a:p>
            <a:pPr marL="514350" indent="-514350">
              <a:buFont typeface="+mj-lt"/>
              <a:buAutoNum type="arabicPeriod"/>
            </a:pPr>
            <a:r>
              <a:rPr lang="en-AU" dirty="0"/>
              <a:t>What does a double dot do?</a:t>
            </a:r>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6222075"/>
            <a:ext cx="10816771" cy="48266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tabLst>
                <a:tab pos="2865755" algn="ctr"/>
                <a:tab pos="5731510" algn="r"/>
              </a:tabLst>
            </a:pPr>
            <a:r>
              <a:rPr lang="en-AU" sz="1800" i="1" dirty="0">
                <a:effectLst/>
                <a:latin typeface="Calibri" panose="020F0502020204030204" pitchFamily="34" charset="0"/>
                <a:ea typeface="Calibri" panose="020F0502020204030204" pitchFamily="34" charset="0"/>
                <a:cs typeface="Times New Roman" panose="02020603050405020304" pitchFamily="18" charset="0"/>
              </a:rPr>
              <a:t>1. 1 + ½ crotchets, or 3 quavers, 2. To join the notes together when two notes of the same pitch are across multiple beats or bars, where there is no embellishment to stop the constant sound 3. There are 3 quarter notes per bar 4. Vertical lines that divide the music into the correct number of beats 5. Signify the start and end of a part of music 6. Adds a single dot, plus an extra half dot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8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The Staff (plural: stave)</a:t>
            </a:r>
          </a:p>
        </p:txBody>
      </p:sp>
      <p:sp>
        <p:nvSpPr>
          <p:cNvPr id="3" name="Content Placeholder 2">
            <a:extLst>
              <a:ext uri="{FF2B5EF4-FFF2-40B4-BE49-F238E27FC236}">
                <a16:creationId xmlns:a16="http://schemas.microsoft.com/office/drawing/2014/main" id="{AF41D5BB-7150-441B-9B33-83B4AC437FB0}"/>
              </a:ext>
            </a:extLst>
          </p:cNvPr>
          <p:cNvSpPr>
            <a:spLocks noGrp="1"/>
          </p:cNvSpPr>
          <p:nvPr>
            <p:ph idx="1"/>
          </p:nvPr>
        </p:nvSpPr>
        <p:spPr/>
        <p:txBody>
          <a:bodyPr/>
          <a:lstStyle/>
          <a:p>
            <a:r>
              <a:rPr lang="en-AU" dirty="0"/>
              <a:t>The word </a:t>
            </a:r>
            <a:r>
              <a:rPr lang="en-AU" b="1" dirty="0"/>
              <a:t>staff</a:t>
            </a:r>
            <a:r>
              <a:rPr lang="en-AU" dirty="0"/>
              <a:t> means the lines that we write our music on.</a:t>
            </a:r>
          </a:p>
          <a:p>
            <a:r>
              <a:rPr lang="en-AU" dirty="0"/>
              <a:t>We add a </a:t>
            </a:r>
            <a:r>
              <a:rPr lang="en-AU" b="1" dirty="0"/>
              <a:t>clef </a:t>
            </a:r>
            <a:r>
              <a:rPr lang="en-AU" dirty="0"/>
              <a:t>to the staff to show us where on the great staff we are.</a:t>
            </a:r>
          </a:p>
          <a:p>
            <a:r>
              <a:rPr lang="en-AU" dirty="0"/>
              <a:t>The notes below are written on the “Great Staff”.</a:t>
            </a:r>
          </a:p>
          <a:p>
            <a:r>
              <a:rPr lang="en-AU" dirty="0"/>
              <a:t>By writing our notes on a staff, we use </a:t>
            </a:r>
            <a:r>
              <a:rPr lang="en-AU" b="1" dirty="0"/>
              <a:t>staff notation</a:t>
            </a:r>
            <a:r>
              <a:rPr lang="en-AU" dirty="0"/>
              <a:t>.</a:t>
            </a:r>
          </a:p>
        </p:txBody>
      </p:sp>
      <p:pic>
        <p:nvPicPr>
          <p:cNvPr id="4" name="Picture 3">
            <a:extLst>
              <a:ext uri="{FF2B5EF4-FFF2-40B4-BE49-F238E27FC236}">
                <a16:creationId xmlns:a16="http://schemas.microsoft.com/office/drawing/2014/main" id="{00C93BC5-65C2-4BB3-B979-8469A8CA2DA1}"/>
              </a:ext>
            </a:extLst>
          </p:cNvPr>
          <p:cNvPicPr>
            <a:picLocks noChangeAspect="1"/>
          </p:cNvPicPr>
          <p:nvPr/>
        </p:nvPicPr>
        <p:blipFill>
          <a:blip r:embed="rId2"/>
          <a:stretch>
            <a:fillRect/>
          </a:stretch>
        </p:blipFill>
        <p:spPr>
          <a:xfrm>
            <a:off x="154541" y="4280844"/>
            <a:ext cx="6517213" cy="2212031"/>
          </a:xfrm>
          <a:prstGeom prst="rect">
            <a:avLst/>
          </a:prstGeom>
        </p:spPr>
      </p:pic>
      <p:pic>
        <p:nvPicPr>
          <p:cNvPr id="5" name="Picture 4">
            <a:extLst>
              <a:ext uri="{FF2B5EF4-FFF2-40B4-BE49-F238E27FC236}">
                <a16:creationId xmlns:a16="http://schemas.microsoft.com/office/drawing/2014/main" id="{213E524B-7927-45F7-B14A-64132F4554AA}"/>
              </a:ext>
            </a:extLst>
          </p:cNvPr>
          <p:cNvPicPr>
            <a:picLocks noChangeAspect="1"/>
          </p:cNvPicPr>
          <p:nvPr/>
        </p:nvPicPr>
        <p:blipFill rotWithShape="1">
          <a:blip r:embed="rId3"/>
          <a:srcRect r="3211"/>
          <a:stretch/>
        </p:blipFill>
        <p:spPr>
          <a:xfrm>
            <a:off x="6580790" y="4861567"/>
            <a:ext cx="5456669" cy="1050583"/>
          </a:xfrm>
          <a:prstGeom prst="rect">
            <a:avLst/>
          </a:prstGeom>
        </p:spPr>
      </p:pic>
    </p:spTree>
    <p:extLst>
      <p:ext uri="{BB962C8B-B14F-4D97-AF65-F5344CB8AC3E}">
        <p14:creationId xmlns:p14="http://schemas.microsoft.com/office/powerpoint/2010/main" val="232696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But what about when it’s not simple?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a:lnSpc>
                <a:spcPct val="100000"/>
              </a:lnSpc>
            </a:pPr>
            <a:r>
              <a:rPr lang="en-AU" dirty="0"/>
              <a:t>The other type of time we use is called </a:t>
            </a:r>
            <a:r>
              <a:rPr lang="en-AU" b="1" dirty="0"/>
              <a:t>compound time</a:t>
            </a:r>
            <a:r>
              <a:rPr lang="en-AU" dirty="0"/>
              <a:t>. This is where each beat can be broken up into 3 equal parts.</a:t>
            </a:r>
          </a:p>
          <a:p>
            <a:pPr>
              <a:lnSpc>
                <a:spcPct val="100000"/>
              </a:lnSpc>
            </a:pPr>
            <a:r>
              <a:rPr lang="en-AU" dirty="0"/>
              <a:t>So, for each beat we will count ‘1 … 2 … 3… - 1 … 2 … 3”  </a:t>
            </a:r>
          </a:p>
          <a:p>
            <a:r>
              <a:rPr lang="en-AU" dirty="0"/>
              <a:t>Just the same as simple time, the top number gives us the number of beats in the bar, and the value of the beats.</a:t>
            </a:r>
          </a:p>
          <a:p>
            <a:endParaRPr lang="en-AU" dirty="0"/>
          </a:p>
        </p:txBody>
      </p:sp>
    </p:spTree>
    <p:extLst>
      <p:ext uri="{BB962C8B-B14F-4D97-AF65-F5344CB8AC3E}">
        <p14:creationId xmlns:p14="http://schemas.microsoft.com/office/powerpoint/2010/main" val="388459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But what about when it’s not simple?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r>
              <a:rPr lang="en-AU" dirty="0"/>
              <a:t>For example, a </a:t>
            </a:r>
            <a:r>
              <a:rPr lang="en-AU" baseline="30000" dirty="0"/>
              <a:t>6</a:t>
            </a:r>
            <a:r>
              <a:rPr lang="en-AU" baseline="-25000" dirty="0"/>
              <a:t>8</a:t>
            </a:r>
            <a:r>
              <a:rPr lang="en-AU" dirty="0"/>
              <a:t> has 6 notes in a bar, and those are worth quavers (1/8</a:t>
            </a:r>
            <a:r>
              <a:rPr lang="en-AU" baseline="30000" dirty="0"/>
              <a:t>th</a:t>
            </a:r>
            <a:r>
              <a:rPr lang="en-AU" dirty="0"/>
              <a:t> note).</a:t>
            </a:r>
          </a:p>
          <a:p>
            <a:r>
              <a:rPr lang="en-AU" dirty="0"/>
              <a:t>However, given that we are breaking each beat into 3 equal parts with compound time, we can group each of these quavers into two full beat groupings – to make a dotted crotchets (1½ crotchets = 3 quavers)</a:t>
            </a:r>
          </a:p>
        </p:txBody>
      </p:sp>
      <p:pic>
        <p:nvPicPr>
          <p:cNvPr id="5" name="Picture 4">
            <a:extLst>
              <a:ext uri="{FF2B5EF4-FFF2-40B4-BE49-F238E27FC236}">
                <a16:creationId xmlns:a16="http://schemas.microsoft.com/office/drawing/2014/main" id="{0DE9B0C7-A4F6-4007-BCF1-519435CCA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52" y="4681025"/>
            <a:ext cx="4958495" cy="1260357"/>
          </a:xfrm>
          <a:prstGeom prst="rect">
            <a:avLst/>
          </a:prstGeom>
        </p:spPr>
      </p:pic>
    </p:spTree>
    <p:extLst>
      <p:ext uri="{BB962C8B-B14F-4D97-AF65-F5344CB8AC3E}">
        <p14:creationId xmlns:p14="http://schemas.microsoft.com/office/powerpoint/2010/main" val="295655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More compound time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lnSpcReduction="10000"/>
          </a:bodyPr>
          <a:lstStyle/>
          <a:p>
            <a:r>
              <a:rPr lang="en-US" dirty="0"/>
              <a:t>The compound time signatures most often used are </a:t>
            </a:r>
            <a:r>
              <a:rPr lang="en-US" baseline="30000" dirty="0"/>
              <a:t>6</a:t>
            </a:r>
            <a:r>
              <a:rPr lang="en-US" baseline="-25000" dirty="0"/>
              <a:t>8</a:t>
            </a:r>
            <a:r>
              <a:rPr lang="en-US" dirty="0"/>
              <a:t>, </a:t>
            </a:r>
            <a:r>
              <a:rPr lang="en-US" baseline="30000" dirty="0"/>
              <a:t>9</a:t>
            </a:r>
            <a:r>
              <a:rPr lang="en-US" baseline="-25000" dirty="0"/>
              <a:t>8</a:t>
            </a:r>
            <a:r>
              <a:rPr lang="en-US" dirty="0"/>
              <a:t>, and </a:t>
            </a:r>
            <a:r>
              <a:rPr lang="en-US" baseline="30000" dirty="0"/>
              <a:t>12</a:t>
            </a:r>
            <a:r>
              <a:rPr lang="en-US" baseline="-25000" dirty="0"/>
              <a:t>8</a:t>
            </a:r>
            <a:r>
              <a:rPr lang="en-US" dirty="0"/>
              <a:t>. Typically, these tunes will be marches or jigs. </a:t>
            </a:r>
          </a:p>
          <a:p>
            <a:r>
              <a:rPr lang="en-US" baseline="30000" dirty="0"/>
              <a:t>9</a:t>
            </a:r>
            <a:r>
              <a:rPr lang="en-US" baseline="-25000" dirty="0"/>
              <a:t>8</a:t>
            </a:r>
            <a:r>
              <a:rPr lang="en-US" dirty="0"/>
              <a:t> tells us that there are 9 notes in each bar, and that each of those notes (or note groupings) are quaver (1/8 note) beats. Alternatively, there can be 3 dotted crotchets in each bar.</a:t>
            </a:r>
          </a:p>
          <a:p>
            <a:pPr marL="0" indent="0">
              <a:buNone/>
            </a:pPr>
            <a:endParaRPr lang="en-US" dirty="0"/>
          </a:p>
          <a:p>
            <a:pPr marL="0" indent="0">
              <a:buNone/>
            </a:pPr>
            <a:endParaRPr lang="en-US" dirty="0"/>
          </a:p>
          <a:p>
            <a:r>
              <a:rPr lang="en-US" baseline="30000" dirty="0"/>
              <a:t>12</a:t>
            </a:r>
            <a:r>
              <a:rPr lang="en-US" baseline="-25000" dirty="0"/>
              <a:t>8</a:t>
            </a:r>
            <a:r>
              <a:rPr lang="en-US" dirty="0"/>
              <a:t> tells us that there are 12 notes in each bar, and that each of those notes (or note groupings) are quaver (1/8 note) beats. Alternatively, there can be 4 dotted crotchets in each bar.</a:t>
            </a:r>
            <a:endParaRPr lang="en-AU" dirty="0"/>
          </a:p>
        </p:txBody>
      </p:sp>
      <p:pic>
        <p:nvPicPr>
          <p:cNvPr id="6" name="Picture 5">
            <a:extLst>
              <a:ext uri="{FF2B5EF4-FFF2-40B4-BE49-F238E27FC236}">
                <a16:creationId xmlns:a16="http://schemas.microsoft.com/office/drawing/2014/main" id="{C6C6B8A8-0B0D-416D-B06D-8164186CEA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682" y="3703491"/>
            <a:ext cx="5616635" cy="784103"/>
          </a:xfrm>
          <a:prstGeom prst="rect">
            <a:avLst/>
          </a:prstGeom>
        </p:spPr>
      </p:pic>
      <p:pic>
        <p:nvPicPr>
          <p:cNvPr id="7" name="Picture 6">
            <a:extLst>
              <a:ext uri="{FF2B5EF4-FFF2-40B4-BE49-F238E27FC236}">
                <a16:creationId xmlns:a16="http://schemas.microsoft.com/office/drawing/2014/main" id="{4E88DA36-D40E-4873-9F2C-A9EE9CC8E59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87661" y="5640705"/>
            <a:ext cx="6416675" cy="715645"/>
          </a:xfrm>
          <a:prstGeom prst="rect">
            <a:avLst/>
          </a:prstGeom>
        </p:spPr>
      </p:pic>
      <p:sp>
        <p:nvSpPr>
          <p:cNvPr id="5" name="Rectangle: Rounded Corners 4">
            <a:extLst>
              <a:ext uri="{FF2B5EF4-FFF2-40B4-BE49-F238E27FC236}">
                <a16:creationId xmlns:a16="http://schemas.microsoft.com/office/drawing/2014/main" id="{766723ED-2910-6A2D-3132-4F1D6ADC7BDF}"/>
              </a:ext>
            </a:extLst>
          </p:cNvPr>
          <p:cNvSpPr/>
          <p:nvPr/>
        </p:nvSpPr>
        <p:spPr>
          <a:xfrm>
            <a:off x="6792685" y="261257"/>
            <a:ext cx="4136571" cy="1149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effectLst/>
                <a:latin typeface="Calibri" panose="020F0502020204030204" pitchFamily="34" charset="0"/>
                <a:ea typeface="Calibri" panose="020F0502020204030204" pitchFamily="34" charset="0"/>
                <a:cs typeface="Times New Roman" panose="02020603050405020304" pitchFamily="18" charset="0"/>
              </a:rPr>
              <a:t>Where a note or rest can be divided into two notes of equal value, we call this a </a:t>
            </a:r>
            <a:r>
              <a:rPr lang="en-AU" sz="1400" b="1" dirty="0">
                <a:effectLst/>
                <a:latin typeface="Calibri" panose="020F0502020204030204" pitchFamily="34" charset="0"/>
                <a:ea typeface="Calibri" panose="020F0502020204030204" pitchFamily="34" charset="0"/>
                <a:cs typeface="Times New Roman" panose="02020603050405020304" pitchFamily="18" charset="0"/>
              </a:rPr>
              <a:t>simple note</a:t>
            </a:r>
            <a:r>
              <a:rPr lang="en-AU" sz="1400" dirty="0">
                <a:effectLst/>
                <a:latin typeface="Calibri" panose="020F0502020204030204" pitchFamily="34" charset="0"/>
                <a:ea typeface="Calibri" panose="020F0502020204030204" pitchFamily="34" charset="0"/>
                <a:cs typeface="Times New Roman" panose="02020603050405020304" pitchFamily="18" charset="0"/>
              </a:rPr>
              <a:t>. Where a note or rest can be divided into three notes of equal value we call this a </a:t>
            </a:r>
            <a:r>
              <a:rPr lang="en-AU" sz="1400" b="1" dirty="0">
                <a:effectLst/>
                <a:latin typeface="Calibri" panose="020F0502020204030204" pitchFamily="34" charset="0"/>
                <a:ea typeface="Calibri" panose="020F0502020204030204" pitchFamily="34" charset="0"/>
                <a:cs typeface="Times New Roman" panose="02020603050405020304" pitchFamily="18" charset="0"/>
              </a:rPr>
              <a:t>compound note</a:t>
            </a:r>
            <a:r>
              <a:rPr lang="en-AU" sz="14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29775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A0C76-4387-5B3A-4EB9-A262B20BC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09" y="1478818"/>
            <a:ext cx="3748101" cy="1776885"/>
          </a:xfrm>
          <a:prstGeom prst="rect">
            <a:avLst/>
          </a:prstGeom>
        </p:spPr>
      </p:pic>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a:xfrm>
            <a:off x="838200" y="153255"/>
            <a:ext cx="10515600" cy="1325563"/>
          </a:xfrm>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199" y="1316474"/>
            <a:ext cx="10816771" cy="4840486"/>
          </a:xfrm>
        </p:spPr>
        <p:txBody>
          <a:bodyPr>
            <a:normAutofit/>
          </a:bodyPr>
          <a:lstStyle/>
          <a:p>
            <a:pPr marL="514350" indent="-514350">
              <a:buFont typeface="+mj-lt"/>
              <a:buAutoNum type="arabicPeriod"/>
            </a:pPr>
            <a:r>
              <a:rPr lang="en-AU" dirty="0"/>
              <a:t>What is a simple note?</a:t>
            </a:r>
          </a:p>
          <a:p>
            <a:pPr marL="514350" indent="-514350">
              <a:buFont typeface="+mj-lt"/>
              <a:buAutoNum type="arabicPeriod"/>
            </a:pPr>
            <a:r>
              <a:rPr lang="en-AU" dirty="0"/>
              <a:t>What is a compound note?</a:t>
            </a:r>
          </a:p>
          <a:p>
            <a:pPr marL="514350" indent="-514350">
              <a:buFont typeface="+mj-lt"/>
              <a:buAutoNum type="arabicPeriod"/>
            </a:pPr>
            <a:r>
              <a:rPr lang="en-AU" dirty="0"/>
              <a:t>Are the following notes simple or compound? </a:t>
            </a:r>
            <a:r>
              <a:rPr lang="en-AU" dirty="0">
                <a:sym typeface="Wingdings" panose="05000000000000000000" pitchFamily="2" charset="2"/>
              </a:rPr>
              <a:t></a:t>
            </a:r>
            <a:r>
              <a:rPr lang="en-AU" dirty="0"/>
              <a:t> </a:t>
            </a:r>
          </a:p>
          <a:p>
            <a:pPr marL="514350" indent="-514350">
              <a:buFont typeface="+mj-lt"/>
              <a:buAutoNum type="arabicPeriod"/>
            </a:pPr>
            <a:r>
              <a:rPr lang="en-AU" dirty="0"/>
              <a:t>What does the time signature 12/8 represent?</a:t>
            </a:r>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6222075"/>
            <a:ext cx="10816771" cy="4826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tabLst>
                <a:tab pos="2865755" algn="ctr"/>
                <a:tab pos="5731510" algn="r"/>
              </a:tabLst>
            </a:pPr>
            <a:r>
              <a:rPr lang="en-AU" sz="1800" i="1" dirty="0">
                <a:effectLst/>
                <a:latin typeface="Calibri" panose="020F0502020204030204" pitchFamily="34" charset="0"/>
                <a:ea typeface="Calibri" panose="020F0502020204030204" pitchFamily="34" charset="0"/>
                <a:cs typeface="Times New Roman" panose="02020603050405020304" pitchFamily="18" charset="0"/>
              </a:rPr>
              <a:t>1. A note divisible by two, 2. A note divisible by three, 3. Simple, Compound, Compound, Simple 4. There are 12 eighth notes in each bar.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8614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Simple vs Compound Time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542643"/>
            <a:ext cx="10515600" cy="4420430"/>
          </a:xfrm>
        </p:spPr>
        <p:txBody>
          <a:bodyPr>
            <a:normAutofit lnSpcReduction="10000"/>
          </a:bodyPr>
          <a:lstStyle/>
          <a:p>
            <a:r>
              <a:rPr lang="en-AU" dirty="0"/>
              <a:t>Rhythm is the regular recurrence of the strong and weak accents arising from the division of the music into regular metrical portions</a:t>
            </a:r>
          </a:p>
          <a:p>
            <a:r>
              <a:rPr lang="en-AU" dirty="0"/>
              <a:t>These rhythmical patterns generally fall into three groups, collectively known as the “kinds of time”:</a:t>
            </a:r>
          </a:p>
          <a:p>
            <a:pPr lvl="2"/>
            <a:r>
              <a:rPr lang="en-AU" dirty="0"/>
              <a:t>The 2 pulse pattern is call </a:t>
            </a:r>
            <a:r>
              <a:rPr lang="en-AU" b="1" dirty="0"/>
              <a:t>Duple Time</a:t>
            </a:r>
          </a:p>
          <a:p>
            <a:pPr lvl="2"/>
            <a:r>
              <a:rPr lang="en-AU" dirty="0"/>
              <a:t>The 3 pulse pattern is called </a:t>
            </a:r>
            <a:r>
              <a:rPr lang="en-AU" b="1" dirty="0"/>
              <a:t>Triple Time</a:t>
            </a:r>
          </a:p>
          <a:p>
            <a:pPr lvl="2"/>
            <a:r>
              <a:rPr lang="en-AU" dirty="0"/>
              <a:t>The 4 pulse pattern is called </a:t>
            </a:r>
            <a:r>
              <a:rPr lang="en-AU" b="1" dirty="0"/>
              <a:t>Quadruple Time</a:t>
            </a:r>
          </a:p>
          <a:p>
            <a:pPr lvl="2"/>
            <a:endParaRPr lang="en-AU" b="1" dirty="0"/>
          </a:p>
          <a:p>
            <a:pPr>
              <a:tabLst>
                <a:tab pos="5294313" algn="l"/>
              </a:tabLst>
            </a:pPr>
            <a:r>
              <a:rPr lang="en-AU" dirty="0"/>
              <a:t>The relationship between simple and</a:t>
            </a:r>
          </a:p>
          <a:p>
            <a:pPr marL="0" indent="0">
              <a:buNone/>
              <a:tabLst>
                <a:tab pos="5294313" algn="l"/>
              </a:tabLst>
            </a:pPr>
            <a:r>
              <a:rPr lang="en-AU" dirty="0"/>
              <a:t>   compound time can be seen in this</a:t>
            </a:r>
          </a:p>
          <a:p>
            <a:pPr marL="0" indent="0">
              <a:buNone/>
              <a:tabLst>
                <a:tab pos="5294313" algn="l"/>
              </a:tabLst>
            </a:pPr>
            <a:r>
              <a:rPr lang="en-AU" dirty="0"/>
              <a:t>   table.</a:t>
            </a:r>
          </a:p>
          <a:p>
            <a:endParaRPr lang="en-AU" dirty="0"/>
          </a:p>
          <a:p>
            <a:endParaRPr lang="en-AU" dirty="0"/>
          </a:p>
        </p:txBody>
      </p:sp>
      <p:pic>
        <p:nvPicPr>
          <p:cNvPr id="5" name="Picture 4">
            <a:extLst>
              <a:ext uri="{FF2B5EF4-FFF2-40B4-BE49-F238E27FC236}">
                <a16:creationId xmlns:a16="http://schemas.microsoft.com/office/drawing/2014/main" id="{F029EFC4-2C95-4F29-9859-29C25D923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3110023"/>
            <a:ext cx="4331879" cy="3288503"/>
          </a:xfrm>
          <a:prstGeom prst="rect">
            <a:avLst/>
          </a:prstGeom>
        </p:spPr>
      </p:pic>
    </p:spTree>
    <p:extLst>
      <p:ext uri="{BB962C8B-B14F-4D97-AF65-F5344CB8AC3E}">
        <p14:creationId xmlns:p14="http://schemas.microsoft.com/office/powerpoint/2010/main" val="1079024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Simple vs Compound Time</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542643"/>
            <a:ext cx="10515600" cy="4420430"/>
          </a:xfrm>
        </p:spPr>
        <p:txBody>
          <a:bodyPr>
            <a:normAutofit/>
          </a:bodyPr>
          <a:lstStyle/>
          <a:p>
            <a:r>
              <a:rPr lang="en-AU" dirty="0"/>
              <a:t>Each of these kinds of time have different pulse patterns:</a:t>
            </a:r>
          </a:p>
          <a:p>
            <a:pPr lvl="1"/>
            <a:r>
              <a:rPr lang="en-AU" b="1" dirty="0"/>
              <a:t>Duple</a:t>
            </a:r>
            <a:r>
              <a:rPr lang="en-AU" dirty="0"/>
              <a:t> time has a pattern of Strong – Weak </a:t>
            </a:r>
          </a:p>
          <a:p>
            <a:pPr lvl="1"/>
            <a:r>
              <a:rPr lang="en-AU" b="1" dirty="0"/>
              <a:t>Triple</a:t>
            </a:r>
            <a:r>
              <a:rPr lang="en-AU" dirty="0"/>
              <a:t> time has a pattern of Strong – Weak – Weak </a:t>
            </a:r>
          </a:p>
          <a:p>
            <a:pPr lvl="1"/>
            <a:r>
              <a:rPr lang="en-AU" b="1" dirty="0"/>
              <a:t>Quadruple</a:t>
            </a:r>
            <a:r>
              <a:rPr lang="en-AU" dirty="0"/>
              <a:t> time has a pattern of Strong – Weak – Medium - Weak</a:t>
            </a:r>
          </a:p>
        </p:txBody>
      </p:sp>
      <p:sp>
        <p:nvSpPr>
          <p:cNvPr id="4" name="Rectangle: Rounded Corners 3">
            <a:extLst>
              <a:ext uri="{FF2B5EF4-FFF2-40B4-BE49-F238E27FC236}">
                <a16:creationId xmlns:a16="http://schemas.microsoft.com/office/drawing/2014/main" id="{58F4B26F-69D5-8E5C-3384-105D957B51A2}"/>
              </a:ext>
            </a:extLst>
          </p:cNvPr>
          <p:cNvSpPr/>
          <p:nvPr/>
        </p:nvSpPr>
        <p:spPr>
          <a:xfrm>
            <a:off x="7532913" y="200297"/>
            <a:ext cx="4136571" cy="1149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effectLst/>
                <a:latin typeface="Calibri" panose="020F0502020204030204" pitchFamily="34" charset="0"/>
                <a:ea typeface="Calibri" panose="020F0502020204030204" pitchFamily="34" charset="0"/>
                <a:cs typeface="Times New Roman" panose="02020603050405020304" pitchFamily="18" charset="0"/>
              </a:rPr>
              <a:t>Sing some tunes in various time signatures and think where the emphasis is. Now that you know what the expression is supposed to be, are you singing it differently? </a:t>
            </a:r>
          </a:p>
        </p:txBody>
      </p:sp>
      <p:sp>
        <p:nvSpPr>
          <p:cNvPr id="9" name="TextBox 8">
            <a:extLst>
              <a:ext uri="{FF2B5EF4-FFF2-40B4-BE49-F238E27FC236}">
                <a16:creationId xmlns:a16="http://schemas.microsoft.com/office/drawing/2014/main" id="{333750BF-F853-156A-66C8-6E3873DD88AD}"/>
              </a:ext>
            </a:extLst>
          </p:cNvPr>
          <p:cNvSpPr txBox="1"/>
          <p:nvPr/>
        </p:nvSpPr>
        <p:spPr>
          <a:xfrm>
            <a:off x="838199" y="3429000"/>
            <a:ext cx="10909663" cy="1938992"/>
          </a:xfrm>
          <a:prstGeom prst="rect">
            <a:avLst/>
          </a:prstGeom>
          <a:noFill/>
        </p:spPr>
        <p:txBody>
          <a:bodyPr wrap="square">
            <a:spAutoFit/>
          </a:bodyPr>
          <a:lstStyle/>
          <a:p>
            <a:r>
              <a:rPr lang="en-AU" sz="2400" b="1" u="sng" dirty="0"/>
              <a:t>Questions to think about:</a:t>
            </a:r>
          </a:p>
          <a:p>
            <a:r>
              <a:rPr lang="en-AU" sz="2400" dirty="0"/>
              <a:t>1. How many kinds of time are there?</a:t>
            </a:r>
          </a:p>
          <a:p>
            <a:r>
              <a:rPr lang="en-AU" sz="2400" dirty="0"/>
              <a:t>2. If a pulse pattern was STRONG-WEAK-MEDIUM-WEAK, what kind of time </a:t>
            </a:r>
          </a:p>
          <a:p>
            <a:r>
              <a:rPr lang="en-AU" sz="2400" dirty="0"/>
              <a:t>would it be?</a:t>
            </a:r>
          </a:p>
          <a:p>
            <a:r>
              <a:rPr lang="en-AU" sz="2400" dirty="0"/>
              <a:t>3. Give the pulse pattern for simple duple time.</a:t>
            </a:r>
          </a:p>
        </p:txBody>
      </p:sp>
      <p:sp>
        <p:nvSpPr>
          <p:cNvPr id="10" name="Content Placeholder 8">
            <a:extLst>
              <a:ext uri="{FF2B5EF4-FFF2-40B4-BE49-F238E27FC236}">
                <a16:creationId xmlns:a16="http://schemas.microsoft.com/office/drawing/2014/main" id="{BA3142EC-467B-BD2D-BF87-EF5980AC94AF}"/>
              </a:ext>
            </a:extLst>
          </p:cNvPr>
          <p:cNvSpPr txBox="1">
            <a:spLocks/>
          </p:cNvSpPr>
          <p:nvPr/>
        </p:nvSpPr>
        <p:spPr>
          <a:xfrm rot="10800000">
            <a:off x="838199" y="6222075"/>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tabLst>
                <a:tab pos="2865755" algn="ctr"/>
                <a:tab pos="5731510" algn="r"/>
              </a:tabLst>
            </a:pPr>
            <a:r>
              <a:rPr lang="en-AU" sz="1800" i="1" dirty="0">
                <a:effectLst/>
                <a:latin typeface="Calibri" panose="020F0502020204030204" pitchFamily="34" charset="0"/>
                <a:ea typeface="Calibri" panose="020F0502020204030204" pitchFamily="34" charset="0"/>
                <a:cs typeface="Times New Roman" panose="02020603050405020304" pitchFamily="18" charset="0"/>
              </a:rPr>
              <a:t>1. 3 – duple, triple, quadruple 2. Quadruple time, 3. Strong, Weak</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25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rules of writing music</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marL="514350" indent="-514350">
              <a:buFont typeface="+mj-lt"/>
              <a:buAutoNum type="arabicPeriod"/>
            </a:pPr>
            <a:r>
              <a:rPr lang="en-AU" dirty="0"/>
              <a:t>The head of the note must be clearly written either on a line or space. If a note is in a space it should just touch both the top and bottom lines. All note heads should be the same size.</a:t>
            </a:r>
          </a:p>
          <a:p>
            <a:pPr marL="514350" indent="-514350">
              <a:buFont typeface="+mj-lt"/>
              <a:buAutoNum type="arabicPeriod"/>
            </a:pPr>
            <a:r>
              <a:rPr lang="en-AU" dirty="0"/>
              <a:t>Stems always go downwards with tails either going up to the right of the stem or joined together as part of a note grouping. These tails should be easily distinguishable.</a:t>
            </a:r>
          </a:p>
          <a:p>
            <a:pPr marL="514350" indent="-514350">
              <a:buFont typeface="+mj-lt"/>
              <a:buAutoNum type="arabicPeriod"/>
            </a:pPr>
            <a:r>
              <a:rPr lang="en-AU" dirty="0"/>
              <a:t>Where possible, all notes should be grouped into a beat note by beams to show that they are obviously part of that beat note.</a:t>
            </a:r>
          </a:p>
        </p:txBody>
      </p:sp>
      <p:pic>
        <p:nvPicPr>
          <p:cNvPr id="8" name="Picture 7">
            <a:extLst>
              <a:ext uri="{FF2B5EF4-FFF2-40B4-BE49-F238E27FC236}">
                <a16:creationId xmlns:a16="http://schemas.microsoft.com/office/drawing/2014/main" id="{EA40DE85-6DD3-14E8-803C-16F8E5BA1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829" y="5167312"/>
            <a:ext cx="3110346" cy="1241237"/>
          </a:xfrm>
          <a:prstGeom prst="rect">
            <a:avLst/>
          </a:prstGeom>
        </p:spPr>
      </p:pic>
    </p:spTree>
    <p:extLst>
      <p:ext uri="{BB962C8B-B14F-4D97-AF65-F5344CB8AC3E}">
        <p14:creationId xmlns:p14="http://schemas.microsoft.com/office/powerpoint/2010/main" val="360530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rules of writing music</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marL="514350" indent="-514350">
              <a:buFont typeface="+mj-lt"/>
              <a:buAutoNum type="arabicPeriod" startAt="4"/>
            </a:pPr>
            <a:r>
              <a:rPr lang="en-AU" dirty="0"/>
              <a:t>All tails or beams must be written below the lowest line of the staff (first line).</a:t>
            </a:r>
          </a:p>
          <a:p>
            <a:pPr marL="514350" indent="-514350">
              <a:buFont typeface="+mj-lt"/>
              <a:buAutoNum type="arabicPeriod" startAt="4"/>
            </a:pPr>
            <a:r>
              <a:rPr lang="en-AU" dirty="0"/>
              <a:t>Embellishments must clearly indicate what is being played by their relative position. For piping this will indicate which note is being played and for drummers this will indicate which hand is being used.</a:t>
            </a:r>
          </a:p>
        </p:txBody>
      </p:sp>
      <p:pic>
        <p:nvPicPr>
          <p:cNvPr id="5" name="Picture 4">
            <a:extLst>
              <a:ext uri="{FF2B5EF4-FFF2-40B4-BE49-F238E27FC236}">
                <a16:creationId xmlns:a16="http://schemas.microsoft.com/office/drawing/2014/main" id="{C70FE991-35EE-97F6-7146-E22FA3234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4503031"/>
            <a:ext cx="3609958" cy="992796"/>
          </a:xfrm>
          <a:prstGeom prst="rect">
            <a:avLst/>
          </a:prstGeom>
        </p:spPr>
      </p:pic>
    </p:spTree>
    <p:extLst>
      <p:ext uri="{BB962C8B-B14F-4D97-AF65-F5344CB8AC3E}">
        <p14:creationId xmlns:p14="http://schemas.microsoft.com/office/powerpoint/2010/main" val="79155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rules of writing music</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marL="514350" indent="-514350">
              <a:buFont typeface="+mj-lt"/>
              <a:buAutoNum type="arabicPeriod" startAt="6"/>
            </a:pPr>
            <a:r>
              <a:rPr lang="en-AU" dirty="0"/>
              <a:t>Notes and embellishments should be evenly spaced to ensure it is as easy as possible for the reader to understand the music.</a:t>
            </a:r>
          </a:p>
          <a:p>
            <a:pPr marL="514350" indent="-514350">
              <a:buFont typeface="+mj-lt"/>
              <a:buAutoNum type="arabicPeriod" startAt="6"/>
            </a:pPr>
            <a:r>
              <a:rPr lang="en-AU" dirty="0"/>
              <a:t>Where dots and cuts are used, the direction of the cut should be directed at the relevant dot.</a:t>
            </a:r>
          </a:p>
          <a:p>
            <a:pPr marL="514350" indent="-514350">
              <a:buFont typeface="+mj-lt"/>
              <a:buAutoNum type="arabicPeriod" startAt="6"/>
            </a:pPr>
            <a:endParaRPr lang="en-AU" dirty="0"/>
          </a:p>
          <a:p>
            <a:pPr marL="514350" indent="-514350">
              <a:buFont typeface="+mj-lt"/>
              <a:buAutoNum type="arabicPeriod" startAt="6"/>
            </a:pPr>
            <a:endParaRPr lang="en-AU" dirty="0"/>
          </a:p>
          <a:p>
            <a:pPr marL="0" indent="0">
              <a:buNone/>
            </a:pPr>
            <a:r>
              <a:rPr lang="en-AU" dirty="0"/>
              <a:t>The above principles apply equally when using rests</a:t>
            </a:r>
          </a:p>
        </p:txBody>
      </p:sp>
      <p:pic>
        <p:nvPicPr>
          <p:cNvPr id="6" name="Picture 5">
            <a:extLst>
              <a:ext uri="{FF2B5EF4-FFF2-40B4-BE49-F238E27FC236}">
                <a16:creationId xmlns:a16="http://schemas.microsoft.com/office/drawing/2014/main" id="{C643A78D-AB50-9F59-763D-191F3A6D5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154" y="3576443"/>
            <a:ext cx="2113706" cy="896143"/>
          </a:xfrm>
          <a:prstGeom prst="rect">
            <a:avLst/>
          </a:prstGeom>
        </p:spPr>
      </p:pic>
      <p:pic>
        <p:nvPicPr>
          <p:cNvPr id="7" name="Picture 6">
            <a:extLst>
              <a:ext uri="{FF2B5EF4-FFF2-40B4-BE49-F238E27FC236}">
                <a16:creationId xmlns:a16="http://schemas.microsoft.com/office/drawing/2014/main" id="{ABC12500-F75B-8B4D-1473-1FA827EAC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4988" y="5166456"/>
            <a:ext cx="8122024" cy="631693"/>
          </a:xfrm>
          <a:prstGeom prst="rect">
            <a:avLst/>
          </a:prstGeom>
        </p:spPr>
      </p:pic>
    </p:spTree>
    <p:extLst>
      <p:ext uri="{BB962C8B-B14F-4D97-AF65-F5344CB8AC3E}">
        <p14:creationId xmlns:p14="http://schemas.microsoft.com/office/powerpoint/2010/main" val="1477690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2924855"/>
          </a:xfrm>
        </p:spPr>
        <p:txBody>
          <a:bodyPr>
            <a:normAutofit/>
          </a:bodyPr>
          <a:lstStyle/>
          <a:p>
            <a:pPr marL="0" indent="0" algn="ctr">
              <a:buNone/>
            </a:pPr>
            <a:r>
              <a:rPr lang="en-AU" sz="6600" b="1" dirty="0"/>
              <a:t>THE NEXT SECTION IS REQUIRED FOR THE ELEMENTARY CERTIFICATE</a:t>
            </a:r>
          </a:p>
        </p:txBody>
      </p:sp>
    </p:spTree>
    <p:extLst>
      <p:ext uri="{BB962C8B-B14F-4D97-AF65-F5344CB8AC3E}">
        <p14:creationId xmlns:p14="http://schemas.microsoft.com/office/powerpoint/2010/main" val="98778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The Staff on a piano</a:t>
            </a:r>
          </a:p>
        </p:txBody>
      </p:sp>
      <p:pic>
        <p:nvPicPr>
          <p:cNvPr id="1026" name="Picture 2" descr="https://pianosecrets.com/wp-content/uploads/2019/10/422xNxgrand-staff2.jpg.pagespeed.ic_.JKxPV7i_Md.jpg">
            <a:extLst>
              <a:ext uri="{FF2B5EF4-FFF2-40B4-BE49-F238E27FC236}">
                <a16:creationId xmlns:a16="http://schemas.microsoft.com/office/drawing/2014/main" id="{ECA692BE-553B-4CB2-900C-719E62CD191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9655" y="1781175"/>
            <a:ext cx="6470904" cy="463014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7161349" y="545465"/>
            <a:ext cx="4363121" cy="5620204"/>
          </a:xfrm>
        </p:spPr>
        <p:txBody>
          <a:bodyPr>
            <a:normAutofit fontScale="92500" lnSpcReduction="10000"/>
          </a:bodyPr>
          <a:lstStyle/>
          <a:p>
            <a:r>
              <a:rPr lang="en-AU" dirty="0"/>
              <a:t>For the notes we simply work our way up along the white keys.</a:t>
            </a:r>
          </a:p>
          <a:p>
            <a:r>
              <a:rPr lang="en-AU" dirty="0"/>
              <a:t>The very middle note on a piano we call </a:t>
            </a:r>
            <a:r>
              <a:rPr lang="en-AU" b="1" dirty="0"/>
              <a:t>middle C.</a:t>
            </a:r>
          </a:p>
          <a:p>
            <a:r>
              <a:rPr lang="en-AU" dirty="0"/>
              <a:t>You will notice there are 3 of each note - each of a different pitch. These are exactly 8 notes apart – an </a:t>
            </a:r>
            <a:r>
              <a:rPr lang="en-AU" b="1" dirty="0"/>
              <a:t>octave</a:t>
            </a:r>
            <a:r>
              <a:rPr lang="en-AU" dirty="0"/>
              <a:t>.</a:t>
            </a:r>
          </a:p>
          <a:p>
            <a:r>
              <a:rPr lang="en-AU" sz="2800" dirty="0">
                <a:effectLst/>
                <a:latin typeface="Calibri" panose="020F0502020204030204" pitchFamily="34" charset="0"/>
                <a:ea typeface="Calibri" panose="020F0502020204030204" pitchFamily="34" charset="0"/>
                <a:cs typeface="Times New Roman" panose="02020603050405020304" pitchFamily="18" charset="0"/>
              </a:rPr>
              <a:t>The first note in the scale is called the </a:t>
            </a:r>
            <a:r>
              <a:rPr lang="en-AU" sz="2800" b="1" dirty="0">
                <a:effectLst/>
                <a:latin typeface="Calibri" panose="020F0502020204030204" pitchFamily="34" charset="0"/>
                <a:ea typeface="Calibri" panose="020F0502020204030204" pitchFamily="34" charset="0"/>
                <a:cs typeface="Times New Roman" panose="02020603050405020304" pitchFamily="18" charset="0"/>
              </a:rPr>
              <a:t>tonic</a:t>
            </a:r>
            <a:r>
              <a:rPr lang="en-AU" sz="2800" dirty="0">
                <a:effectLst/>
                <a:latin typeface="Calibri" panose="020F0502020204030204" pitchFamily="34" charset="0"/>
                <a:ea typeface="Calibri" panose="020F0502020204030204" pitchFamily="34" charset="0"/>
                <a:cs typeface="Times New Roman" panose="02020603050405020304" pitchFamily="18" charset="0"/>
              </a:rPr>
              <a:t>. Each step up the scale can be referred to as a </a:t>
            </a:r>
            <a:r>
              <a:rPr lang="en-AU" sz="2800" b="1" dirty="0">
                <a:effectLst/>
                <a:latin typeface="Calibri" panose="020F0502020204030204" pitchFamily="34" charset="0"/>
                <a:ea typeface="Calibri" panose="020F0502020204030204" pitchFamily="34" charset="0"/>
                <a:cs typeface="Times New Roman" panose="02020603050405020304" pitchFamily="18" charset="0"/>
              </a:rPr>
              <a:t>degree</a:t>
            </a:r>
            <a:r>
              <a:rPr lang="en-AU" sz="2800" dirty="0">
                <a:effectLst/>
                <a:latin typeface="Calibri" panose="020F0502020204030204" pitchFamily="34" charset="0"/>
                <a:ea typeface="Calibri" panose="020F0502020204030204" pitchFamily="34" charset="0"/>
                <a:cs typeface="Times New Roman" panose="02020603050405020304" pitchFamily="18" charset="0"/>
              </a:rPr>
              <a:t>, with the distance between each referred to as an </a:t>
            </a:r>
            <a:r>
              <a:rPr lang="en-AU" sz="2800" b="1" dirty="0">
                <a:effectLst/>
                <a:latin typeface="Calibri" panose="020F0502020204030204" pitchFamily="34" charset="0"/>
                <a:ea typeface="Calibri" panose="020F0502020204030204" pitchFamily="34" charset="0"/>
                <a:cs typeface="Times New Roman" panose="02020603050405020304" pitchFamily="18" charset="0"/>
              </a:rPr>
              <a:t>interval</a:t>
            </a:r>
            <a:r>
              <a:rPr lang="en-AU" sz="2800" dirty="0">
                <a:effectLst/>
                <a:latin typeface="Calibri" panose="020F0502020204030204" pitchFamily="34" charset="0"/>
                <a:ea typeface="Calibri" panose="020F0502020204030204" pitchFamily="34" charset="0"/>
                <a:cs typeface="Times New Roman" panose="02020603050405020304" pitchFamily="18" charset="0"/>
              </a:rPr>
              <a:t>.</a:t>
            </a:r>
            <a:endParaRPr lang="en-AU" dirty="0"/>
          </a:p>
        </p:txBody>
      </p:sp>
    </p:spTree>
    <p:extLst>
      <p:ext uri="{BB962C8B-B14F-4D97-AF65-F5344CB8AC3E}">
        <p14:creationId xmlns:p14="http://schemas.microsoft.com/office/powerpoint/2010/main" val="2652441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The mechanics of sound</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lnSpcReduction="10000"/>
          </a:bodyPr>
          <a:lstStyle/>
          <a:p>
            <a:pPr marL="0" indent="0">
              <a:buNone/>
            </a:pPr>
            <a:r>
              <a:rPr lang="en-AU" dirty="0"/>
              <a:t>There are four elements required to produce sound:</a:t>
            </a:r>
          </a:p>
          <a:p>
            <a:pPr marL="0" indent="0">
              <a:buNone/>
            </a:pPr>
            <a:endParaRPr lang="en-AU" dirty="0"/>
          </a:p>
          <a:p>
            <a:pPr marL="514350" indent="-514350">
              <a:buAutoNum type="arabicParenBoth"/>
            </a:pPr>
            <a:r>
              <a:rPr lang="en-AU" b="1" dirty="0"/>
              <a:t>Originator</a:t>
            </a:r>
            <a:r>
              <a:rPr lang="en-AU" dirty="0"/>
              <a:t>  -  Piper / Drummer</a:t>
            </a:r>
          </a:p>
          <a:p>
            <a:pPr marL="0" indent="0">
              <a:buNone/>
            </a:pPr>
            <a:r>
              <a:rPr lang="en-AU" dirty="0"/>
              <a:t>(2) </a:t>
            </a:r>
            <a:r>
              <a:rPr lang="en-AU" b="1" dirty="0"/>
              <a:t>Vibrating Body  </a:t>
            </a:r>
            <a:r>
              <a:rPr lang="en-AU" dirty="0"/>
              <a:t>-  Reeds / Drumskins</a:t>
            </a:r>
          </a:p>
          <a:p>
            <a:pPr marL="0" indent="0">
              <a:buNone/>
            </a:pPr>
            <a:r>
              <a:rPr lang="en-AU" dirty="0"/>
              <a:t>(3) </a:t>
            </a:r>
            <a:r>
              <a:rPr lang="en-AU" b="1" dirty="0"/>
              <a:t>Medium </a:t>
            </a:r>
            <a:r>
              <a:rPr lang="en-AU" dirty="0"/>
              <a:t> -  Air / Water</a:t>
            </a:r>
          </a:p>
          <a:p>
            <a:pPr marL="0" indent="0">
              <a:buNone/>
            </a:pPr>
            <a:r>
              <a:rPr lang="en-AU" dirty="0"/>
              <a:t>(4) </a:t>
            </a:r>
            <a:r>
              <a:rPr lang="en-AU" b="1" dirty="0"/>
              <a:t>Receptor</a:t>
            </a:r>
            <a:r>
              <a:rPr lang="en-AU" dirty="0"/>
              <a:t>  -  Ear</a:t>
            </a:r>
          </a:p>
          <a:p>
            <a:pPr marL="0" indent="0">
              <a:buNone/>
            </a:pPr>
            <a:endParaRPr lang="en-AU" dirty="0"/>
          </a:p>
          <a:p>
            <a:pPr marL="0" indent="0">
              <a:buNone/>
            </a:pPr>
            <a:r>
              <a:rPr lang="en-AU" dirty="0"/>
              <a:t>Should any one of these elements be missing, then sound cannot be produced.</a:t>
            </a:r>
          </a:p>
          <a:p>
            <a:pPr marL="0" indent="0">
              <a:buNone/>
            </a:pPr>
            <a:endParaRPr lang="en-AU" dirty="0"/>
          </a:p>
        </p:txBody>
      </p:sp>
      <p:sp>
        <p:nvSpPr>
          <p:cNvPr id="9" name="Speech Bubble: Rectangle with Corners Rounded 8">
            <a:extLst>
              <a:ext uri="{FF2B5EF4-FFF2-40B4-BE49-F238E27FC236}">
                <a16:creationId xmlns:a16="http://schemas.microsoft.com/office/drawing/2014/main" id="{43C115A5-0EB7-7ADA-207F-084ABA971657}"/>
              </a:ext>
            </a:extLst>
          </p:cNvPr>
          <p:cNvSpPr/>
          <p:nvPr/>
        </p:nvSpPr>
        <p:spPr>
          <a:xfrm>
            <a:off x="8928463" y="287725"/>
            <a:ext cx="2726956" cy="1244984"/>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rgbClr val="FF0000"/>
                </a:solidFill>
              </a:rPr>
              <a:t>Memorise me!</a:t>
            </a:r>
          </a:p>
        </p:txBody>
      </p:sp>
    </p:spTree>
    <p:extLst>
      <p:ext uri="{BB962C8B-B14F-4D97-AF65-F5344CB8AC3E}">
        <p14:creationId xmlns:p14="http://schemas.microsoft.com/office/powerpoint/2010/main" val="908444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How do sound waves work?</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fontScale="92500"/>
          </a:bodyPr>
          <a:lstStyle/>
          <a:p>
            <a:pPr marL="0" indent="0">
              <a:buNone/>
            </a:pPr>
            <a:r>
              <a:rPr lang="en-AU" dirty="0"/>
              <a:t>The key components are amplitude (how high/loud) and wave length (pitch).</a:t>
            </a:r>
          </a:p>
          <a:p>
            <a:r>
              <a:rPr lang="en-AU" sz="2200" dirty="0"/>
              <a:t>The higher the amplitude the louder the sound will be</a:t>
            </a:r>
          </a:p>
          <a:p>
            <a:r>
              <a:rPr lang="en-AU" sz="2200" dirty="0"/>
              <a:t>The shorter the wave length the higher the pitch will be</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marL="0" indent="0">
              <a:buNone/>
            </a:pPr>
            <a:r>
              <a:rPr lang="en-AU" dirty="0"/>
              <a:t>We measure sound in Hertz (Hz) being how many cycles of a wave length are there per second</a:t>
            </a:r>
          </a:p>
          <a:p>
            <a:pPr marL="0" indent="0">
              <a:buNone/>
            </a:pPr>
            <a:endParaRPr lang="en-AU" dirty="0"/>
          </a:p>
          <a:p>
            <a:pPr marL="0" indent="0">
              <a:buNone/>
            </a:pPr>
            <a:endParaRPr lang="en-AU" dirty="0"/>
          </a:p>
        </p:txBody>
      </p:sp>
      <p:pic>
        <p:nvPicPr>
          <p:cNvPr id="5" name="Picture 4">
            <a:extLst>
              <a:ext uri="{FF2B5EF4-FFF2-40B4-BE49-F238E27FC236}">
                <a16:creationId xmlns:a16="http://schemas.microsoft.com/office/drawing/2014/main" id="{B5F5FA51-B46E-1F65-AB6F-27B41FFEED7B}"/>
              </a:ext>
            </a:extLst>
          </p:cNvPr>
          <p:cNvPicPr>
            <a:picLocks noChangeAspect="1"/>
          </p:cNvPicPr>
          <p:nvPr/>
        </p:nvPicPr>
        <p:blipFill rotWithShape="1">
          <a:blip r:embed="rId2" cstate="print"/>
          <a:srcRect b="2697"/>
          <a:stretch/>
        </p:blipFill>
        <p:spPr bwMode="auto">
          <a:xfrm>
            <a:off x="2308089" y="3237411"/>
            <a:ext cx="4719410" cy="1724841"/>
          </a:xfrm>
          <a:prstGeom prst="rect">
            <a:avLst/>
          </a:prstGeom>
          <a:ln>
            <a:noFill/>
          </a:ln>
          <a:extLst>
            <a:ext uri="{53640926-AAD7-44D8-BBD7-CCE9431645EC}">
              <a14:shadowObscured xmlns:a14="http://schemas.microsoft.com/office/drawing/2010/main"/>
            </a:ext>
          </a:extLst>
        </p:spPr>
      </p:pic>
      <p:sp>
        <p:nvSpPr>
          <p:cNvPr id="7" name="Speech Bubble: Rectangle with Corners Rounded 6">
            <a:extLst>
              <a:ext uri="{FF2B5EF4-FFF2-40B4-BE49-F238E27FC236}">
                <a16:creationId xmlns:a16="http://schemas.microsoft.com/office/drawing/2014/main" id="{AE953EE8-1F96-EAC9-67E5-1D60A98C8F3E}"/>
              </a:ext>
            </a:extLst>
          </p:cNvPr>
          <p:cNvSpPr/>
          <p:nvPr/>
        </p:nvSpPr>
        <p:spPr>
          <a:xfrm>
            <a:off x="7672252" y="2534536"/>
            <a:ext cx="3208104" cy="1654287"/>
          </a:xfrm>
          <a:prstGeom prst="wedgeRoundRectCallout">
            <a:avLst>
              <a:gd name="adj1" fmla="val -18534"/>
              <a:gd name="adj2" fmla="val 10599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0000"/>
                </a:solidFill>
              </a:rPr>
              <a:t>Bagpipers will often mention a number like </a:t>
            </a:r>
          </a:p>
          <a:p>
            <a:pPr algn="ctr"/>
            <a:r>
              <a:rPr lang="en-AU" b="1" dirty="0">
                <a:solidFill>
                  <a:srgbClr val="FF0000"/>
                </a:solidFill>
              </a:rPr>
              <a:t>480 to tune to. That’s 480 vibration cycles per second!</a:t>
            </a:r>
          </a:p>
        </p:txBody>
      </p:sp>
    </p:spTree>
    <p:extLst>
      <p:ext uri="{BB962C8B-B14F-4D97-AF65-F5344CB8AC3E}">
        <p14:creationId xmlns:p14="http://schemas.microsoft.com/office/powerpoint/2010/main" val="58547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2428210"/>
          </a:xfrm>
        </p:spPr>
        <p:txBody>
          <a:bodyPr>
            <a:normAutofit fontScale="92500" lnSpcReduction="10000"/>
          </a:bodyPr>
          <a:lstStyle/>
          <a:p>
            <a:pPr marL="514350" indent="-514350">
              <a:buFont typeface="+mj-lt"/>
              <a:buAutoNum type="arabicPeriod"/>
            </a:pPr>
            <a:r>
              <a:rPr lang="en-AU" dirty="0"/>
              <a:t>What would happen if we tried to play bagpipes or drums in a vacuum (no air or water?)</a:t>
            </a:r>
          </a:p>
          <a:p>
            <a:pPr marL="514350" indent="-514350">
              <a:buFont typeface="+mj-lt"/>
              <a:buAutoNum type="arabicPeriod"/>
            </a:pPr>
            <a:r>
              <a:rPr lang="en-AU" dirty="0"/>
              <a:t>What else could be a receptor?</a:t>
            </a:r>
          </a:p>
          <a:p>
            <a:pPr marL="514350" indent="-514350">
              <a:buFont typeface="+mj-lt"/>
              <a:buAutoNum type="arabicPeriod"/>
            </a:pPr>
            <a:r>
              <a:rPr lang="en-AU" dirty="0"/>
              <a:t>What would happen to the sound wave if we had a very loud and sharp noise?</a:t>
            </a:r>
          </a:p>
          <a:p>
            <a:pPr marL="514350" indent="-514350">
              <a:buFont typeface="+mj-lt"/>
              <a:buAutoNum type="arabicPeriod"/>
            </a:pPr>
            <a:r>
              <a:rPr lang="en-AU" dirty="0"/>
              <a:t>What happens as the pitch increases?</a:t>
            </a:r>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AU" sz="1200" i="1" dirty="0"/>
              <a:t>1. No sound would be transmitted, 2. A microphone, the body of an animal (i.e. shark), 3. Big amplitude, short wave length, 4. We eventually end up at a new note.</a:t>
            </a:r>
            <a:endParaRPr lang="en-AU" sz="1200" dirty="0"/>
          </a:p>
        </p:txBody>
      </p:sp>
    </p:spTree>
    <p:extLst>
      <p:ext uri="{BB962C8B-B14F-4D97-AF65-F5344CB8AC3E}">
        <p14:creationId xmlns:p14="http://schemas.microsoft.com/office/powerpoint/2010/main" val="1106058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Types of musical sound</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lnSpcReduction="10000"/>
          </a:bodyPr>
          <a:lstStyle/>
          <a:p>
            <a:pPr marL="0" indent="0">
              <a:buNone/>
            </a:pPr>
            <a:r>
              <a:rPr lang="en-AU" dirty="0"/>
              <a:t>There are TWO kinds of musical sound:</a:t>
            </a:r>
          </a:p>
          <a:p>
            <a:pPr marL="514350" indent="-514350">
              <a:buFont typeface="+mj-lt"/>
              <a:buAutoNum type="arabicPeriod"/>
            </a:pPr>
            <a:r>
              <a:rPr lang="en-AU" b="1" dirty="0"/>
              <a:t>Legato</a:t>
            </a:r>
            <a:r>
              <a:rPr lang="en-AU" dirty="0"/>
              <a:t> - Smooth and connected</a:t>
            </a:r>
          </a:p>
          <a:p>
            <a:pPr marL="514350" indent="-514350">
              <a:buFont typeface="+mj-lt"/>
              <a:buAutoNum type="arabicPeriod"/>
            </a:pPr>
            <a:r>
              <a:rPr lang="en-AU" b="1" dirty="0"/>
              <a:t>Staccato </a:t>
            </a:r>
            <a:r>
              <a:rPr lang="en-AU" dirty="0"/>
              <a:t>- Short and detached</a:t>
            </a:r>
          </a:p>
          <a:p>
            <a:pPr marL="514350" indent="-514350">
              <a:buFont typeface="+mj-lt"/>
              <a:buAutoNum type="arabicPeriod"/>
            </a:pPr>
            <a:endParaRPr lang="en-AU" dirty="0"/>
          </a:p>
          <a:p>
            <a:pPr marL="0" indent="0">
              <a:buNone/>
            </a:pPr>
            <a:r>
              <a:rPr lang="en-AU" b="1" dirty="0"/>
              <a:t>The Characteristics of Sound</a:t>
            </a:r>
          </a:p>
          <a:p>
            <a:pPr marL="0" indent="0">
              <a:buNone/>
            </a:pPr>
            <a:endParaRPr lang="en-AU" b="1" dirty="0"/>
          </a:p>
          <a:p>
            <a:pPr marL="0" indent="0">
              <a:buNone/>
            </a:pPr>
            <a:r>
              <a:rPr lang="en-AU" b="1" dirty="0"/>
              <a:t>(1)	Pitch – </a:t>
            </a:r>
            <a:r>
              <a:rPr lang="en-AU" dirty="0"/>
              <a:t>the height or depth of sound</a:t>
            </a:r>
          </a:p>
          <a:p>
            <a:pPr marL="0" indent="0">
              <a:buNone/>
            </a:pPr>
            <a:r>
              <a:rPr lang="en-AU" b="1" dirty="0"/>
              <a:t>(2)	Volume – </a:t>
            </a:r>
            <a:r>
              <a:rPr lang="en-AU" dirty="0"/>
              <a:t>Loudness of softness, the intensity of the sound</a:t>
            </a:r>
          </a:p>
          <a:p>
            <a:pPr marL="0" indent="0">
              <a:buNone/>
            </a:pPr>
            <a:r>
              <a:rPr lang="en-AU" b="1" dirty="0"/>
              <a:t>(3)	Quality – </a:t>
            </a:r>
            <a:r>
              <a:rPr lang="en-AU" dirty="0"/>
              <a:t>Timbre, tone quality</a:t>
            </a:r>
          </a:p>
        </p:txBody>
      </p:sp>
    </p:spTree>
    <p:extLst>
      <p:ext uri="{BB962C8B-B14F-4D97-AF65-F5344CB8AC3E}">
        <p14:creationId xmlns:p14="http://schemas.microsoft.com/office/powerpoint/2010/main" val="401213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Types of musical sound</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a:bodyPr>
          <a:lstStyle/>
          <a:p>
            <a:pPr marL="0" indent="0">
              <a:buNone/>
            </a:pPr>
            <a:r>
              <a:rPr lang="en-AU" b="1" dirty="0"/>
              <a:t>Timbre</a:t>
            </a:r>
            <a:r>
              <a:rPr lang="en-AU" dirty="0"/>
              <a:t> is the quality of musical sound. This quality is affected by other sounds produced at the same time as the main pitch note.</a:t>
            </a:r>
          </a:p>
          <a:p>
            <a:pPr lvl="1"/>
            <a:r>
              <a:rPr lang="en-AU" dirty="0"/>
              <a:t>The main pitch is call the fundamental, and the other sounds known as harmonies, overtones or partials</a:t>
            </a:r>
          </a:p>
          <a:p>
            <a:pPr lvl="1"/>
            <a:r>
              <a:rPr lang="en-AU" dirty="0"/>
              <a:t>The harmonics of two different instruments can make them sound nice when played together</a:t>
            </a:r>
          </a:p>
          <a:p>
            <a:pPr marL="457200" lvl="1" indent="0">
              <a:buNone/>
            </a:pPr>
            <a:endParaRPr lang="en-AU" dirty="0"/>
          </a:p>
          <a:p>
            <a:pPr marL="0" indent="0">
              <a:buNone/>
            </a:pPr>
            <a:r>
              <a:rPr lang="en-AU" dirty="0"/>
              <a:t>When two instruments sound alike, this is due to the similarity of the harmonics</a:t>
            </a:r>
          </a:p>
        </p:txBody>
      </p:sp>
    </p:spTree>
    <p:extLst>
      <p:ext uri="{BB962C8B-B14F-4D97-AF65-F5344CB8AC3E}">
        <p14:creationId xmlns:p14="http://schemas.microsoft.com/office/powerpoint/2010/main" val="106645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89"/>
            <a:ext cx="10816771" cy="2776553"/>
          </a:xfrm>
        </p:spPr>
        <p:txBody>
          <a:bodyPr>
            <a:normAutofit fontScale="92500" lnSpcReduction="20000"/>
          </a:bodyPr>
          <a:lstStyle/>
          <a:p>
            <a:pPr marL="514350" indent="-514350">
              <a:buFont typeface="+mj-lt"/>
              <a:buAutoNum type="arabicPeriod"/>
            </a:pPr>
            <a:r>
              <a:rPr lang="en-AU" dirty="0"/>
              <a:t>Do bagpipes produce Legato or Staccato sound?</a:t>
            </a:r>
          </a:p>
          <a:p>
            <a:pPr marL="514350" indent="-514350">
              <a:buFont typeface="+mj-lt"/>
              <a:buAutoNum type="arabicPeriod"/>
            </a:pPr>
            <a:r>
              <a:rPr lang="en-AU" dirty="0"/>
              <a:t>Do drums produce Legato or Staccato sound?</a:t>
            </a:r>
          </a:p>
          <a:p>
            <a:pPr marL="514350" indent="-514350">
              <a:buFont typeface="+mj-lt"/>
              <a:buAutoNum type="arabicPeriod"/>
            </a:pPr>
            <a:r>
              <a:rPr lang="en-AU" dirty="0"/>
              <a:t>If you were comparing the sound produced by 2 bagpipes and one sounded nicer than the other, how could you describe the difference in sound quality?</a:t>
            </a:r>
          </a:p>
          <a:p>
            <a:pPr marL="514350" indent="-514350">
              <a:buFont typeface="+mj-lt"/>
              <a:buAutoNum type="arabicPeriod"/>
            </a:pPr>
            <a:r>
              <a:rPr lang="en-AU" dirty="0"/>
              <a:t>What are the characteristics of musical sound?</a:t>
            </a:r>
          </a:p>
          <a:p>
            <a:pPr marL="514350" indent="-514350">
              <a:buFont typeface="+mj-lt"/>
              <a:buAutoNum type="arabicPeriod"/>
            </a:pPr>
            <a:r>
              <a:rPr lang="en-AU" dirty="0"/>
              <a:t>What are the two kinds of musical sound?</a:t>
            </a:r>
          </a:p>
          <a:p>
            <a:pPr marL="514350" indent="-514350">
              <a:buFont typeface="+mj-lt"/>
              <a:buAutoNum type="arabicPeriod"/>
            </a:pPr>
            <a:endParaRPr lang="en-AU" dirty="0"/>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200" i="1" dirty="0"/>
              <a:t>1. Legato, 2. Staccato (Note: A roll on the snare drum consists of a rapid succession of sounds, which, when played correctly, will give the impression of a Legato sound), 3. Good timbre. 4. Pitch, volume, quality 5. Legato and staccato</a:t>
            </a:r>
            <a:endParaRPr lang="en-AU" sz="1200" dirty="0"/>
          </a:p>
        </p:txBody>
      </p:sp>
    </p:spTree>
    <p:extLst>
      <p:ext uri="{BB962C8B-B14F-4D97-AF65-F5344CB8AC3E}">
        <p14:creationId xmlns:p14="http://schemas.microsoft.com/office/powerpoint/2010/main" val="4166120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Tempo, Volume and Expression</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492374" y="1690688"/>
            <a:ext cx="8514806" cy="4420430"/>
          </a:xfrm>
        </p:spPr>
        <p:txBody>
          <a:bodyPr>
            <a:normAutofit/>
          </a:bodyPr>
          <a:lstStyle/>
          <a:p>
            <a:pPr marL="0" indent="0">
              <a:buNone/>
            </a:pPr>
            <a:r>
              <a:rPr lang="en-AU" sz="2400" b="1" dirty="0"/>
              <a:t>Tempo</a:t>
            </a:r>
            <a:r>
              <a:rPr lang="en-AU" sz="2400" dirty="0"/>
              <a:t> is the speed at which a piece of music is played</a:t>
            </a:r>
          </a:p>
          <a:p>
            <a:pPr marL="0" indent="0">
              <a:buNone/>
            </a:pPr>
            <a:r>
              <a:rPr lang="en-AU" sz="2400" dirty="0"/>
              <a:t>We can use some words to describe the tempo broadly:</a:t>
            </a:r>
          </a:p>
          <a:p>
            <a:pPr lvl="1"/>
            <a:r>
              <a:rPr lang="en-AU" sz="2000" dirty="0"/>
              <a:t>Allegro = fast</a:t>
            </a:r>
          </a:p>
          <a:p>
            <a:pPr lvl="1"/>
            <a:r>
              <a:rPr lang="en-AU" sz="2000" dirty="0"/>
              <a:t>Lento = slow</a:t>
            </a:r>
          </a:p>
          <a:p>
            <a:pPr marL="0" indent="0">
              <a:buNone/>
            </a:pPr>
            <a:r>
              <a:rPr lang="en-AU" sz="2400" dirty="0"/>
              <a:t>Volume is the loudness or softness of the music being played</a:t>
            </a:r>
          </a:p>
          <a:p>
            <a:pPr lvl="1"/>
            <a:r>
              <a:rPr lang="en-AU" sz="2000" dirty="0"/>
              <a:t>Bagpipers use </a:t>
            </a:r>
            <a:r>
              <a:rPr lang="en-AU" sz="2000" b="1" dirty="0"/>
              <a:t>embellishments</a:t>
            </a:r>
            <a:r>
              <a:rPr lang="en-AU" sz="2000" dirty="0"/>
              <a:t> to provide the effect of changes to volume</a:t>
            </a:r>
          </a:p>
          <a:p>
            <a:pPr lvl="1"/>
            <a:r>
              <a:rPr lang="en-AU" sz="2000" dirty="0"/>
              <a:t>Drummers can vary their volume using </a:t>
            </a:r>
            <a:r>
              <a:rPr lang="en-AU" sz="2000" b="1" dirty="0"/>
              <a:t>dynamics</a:t>
            </a:r>
            <a:r>
              <a:rPr lang="en-AU" sz="2000" dirty="0"/>
              <a:t>, or expression</a:t>
            </a:r>
          </a:p>
          <a:p>
            <a:pPr lvl="1"/>
            <a:r>
              <a:rPr lang="en-AU" sz="2000" dirty="0"/>
              <a:t>To change a number of notes we use the symbols </a:t>
            </a:r>
            <a:r>
              <a:rPr lang="en-AU" sz="2000" b="1" dirty="0"/>
              <a:t>crescendo</a:t>
            </a:r>
            <a:r>
              <a:rPr lang="en-AU" sz="2000" dirty="0"/>
              <a:t> (gradually louder) and </a:t>
            </a:r>
            <a:r>
              <a:rPr lang="en-AU" sz="2000" b="1" dirty="0"/>
              <a:t>diminuendo</a:t>
            </a:r>
            <a:r>
              <a:rPr lang="en-AU" sz="2000" dirty="0"/>
              <a:t> (gradually softer)</a:t>
            </a:r>
          </a:p>
          <a:p>
            <a:pPr lvl="1"/>
            <a:r>
              <a:rPr lang="en-AU" sz="2000" dirty="0"/>
              <a:t>To change individual notes we use symbols called </a:t>
            </a:r>
            <a:r>
              <a:rPr lang="en-AU" sz="2000" b="1" dirty="0"/>
              <a:t>accents</a:t>
            </a:r>
          </a:p>
          <a:p>
            <a:pPr marL="0" indent="0">
              <a:buNone/>
            </a:pPr>
            <a:r>
              <a:rPr lang="en-AU" sz="2400" dirty="0"/>
              <a:t>The first and second time respectively of a part are called the  </a:t>
            </a:r>
            <a:r>
              <a:rPr lang="en-AU" sz="2400" b="1" dirty="0"/>
              <a:t>Piano (P) </a:t>
            </a:r>
            <a:r>
              <a:rPr lang="en-AU" sz="2400" dirty="0"/>
              <a:t>and </a:t>
            </a:r>
            <a:r>
              <a:rPr lang="en-AU" sz="2400" b="1" dirty="0"/>
              <a:t>Double Forte (FF). </a:t>
            </a:r>
          </a:p>
        </p:txBody>
      </p:sp>
      <p:pic>
        <p:nvPicPr>
          <p:cNvPr id="6" name="Picture 5">
            <a:extLst>
              <a:ext uri="{FF2B5EF4-FFF2-40B4-BE49-F238E27FC236}">
                <a16:creationId xmlns:a16="http://schemas.microsoft.com/office/drawing/2014/main" id="{801BEB43-25C0-C138-42CD-46CFD9C35CC0}"/>
              </a:ext>
            </a:extLst>
          </p:cNvPr>
          <p:cNvPicPr>
            <a:picLocks noChangeAspect="1"/>
          </p:cNvPicPr>
          <p:nvPr/>
        </p:nvPicPr>
        <p:blipFill>
          <a:blip r:embed="rId2"/>
          <a:stretch>
            <a:fillRect/>
          </a:stretch>
        </p:blipFill>
        <p:spPr>
          <a:xfrm>
            <a:off x="9006091" y="4282100"/>
            <a:ext cx="3093040" cy="695422"/>
          </a:xfrm>
          <a:prstGeom prst="rect">
            <a:avLst/>
          </a:prstGeom>
        </p:spPr>
      </p:pic>
      <p:pic>
        <p:nvPicPr>
          <p:cNvPr id="10" name="Picture 9">
            <a:extLst>
              <a:ext uri="{FF2B5EF4-FFF2-40B4-BE49-F238E27FC236}">
                <a16:creationId xmlns:a16="http://schemas.microsoft.com/office/drawing/2014/main" id="{4932C694-F348-6F61-CD38-FF0B3A9ACF72}"/>
              </a:ext>
            </a:extLst>
          </p:cNvPr>
          <p:cNvPicPr>
            <a:picLocks noChangeAspect="1"/>
          </p:cNvPicPr>
          <p:nvPr/>
        </p:nvPicPr>
        <p:blipFill>
          <a:blip r:embed="rId3"/>
          <a:stretch>
            <a:fillRect/>
          </a:stretch>
        </p:blipFill>
        <p:spPr>
          <a:xfrm>
            <a:off x="10000084" y="4977522"/>
            <a:ext cx="1105054" cy="666843"/>
          </a:xfrm>
          <a:prstGeom prst="rect">
            <a:avLst/>
          </a:prstGeom>
        </p:spPr>
      </p:pic>
    </p:spTree>
    <p:extLst>
      <p:ext uri="{BB962C8B-B14F-4D97-AF65-F5344CB8AC3E}">
        <p14:creationId xmlns:p14="http://schemas.microsoft.com/office/powerpoint/2010/main" val="3283093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What else should I know?</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a:xfrm>
            <a:off x="838200" y="1690688"/>
            <a:ext cx="10515600" cy="4420430"/>
          </a:xfrm>
        </p:spPr>
        <p:txBody>
          <a:bodyPr>
            <a:normAutofit lnSpcReduction="10000"/>
          </a:bodyPr>
          <a:lstStyle/>
          <a:p>
            <a:pPr marL="0" indent="0">
              <a:buNone/>
            </a:pPr>
            <a:r>
              <a:rPr lang="en-AU" sz="2400" b="1" u="sng" dirty="0"/>
              <a:t>Anacrusis</a:t>
            </a:r>
          </a:p>
          <a:p>
            <a:pPr marL="0" indent="0">
              <a:buNone/>
            </a:pPr>
            <a:r>
              <a:rPr lang="en-AU" sz="2400" dirty="0"/>
              <a:t>We sometimes use incomplete bars to introduce the music, called an </a:t>
            </a:r>
            <a:r>
              <a:rPr lang="en-AU" sz="2400" b="1" dirty="0"/>
              <a:t>anacrusis</a:t>
            </a:r>
          </a:p>
          <a:p>
            <a:pPr marL="0" indent="0">
              <a:buNone/>
              <a:tabLst>
                <a:tab pos="8612188" algn="l"/>
              </a:tabLst>
            </a:pPr>
            <a:r>
              <a:rPr lang="en-AU" sz="2400" dirty="0"/>
              <a:t>If the part is repeated, or there is an anacrusis at the start of the next 		         part, the last bar in the part will also an </a:t>
            </a:r>
            <a:r>
              <a:rPr lang="en-AU" sz="2400" dirty="0" err="1"/>
              <a:t>an</a:t>
            </a:r>
            <a:r>
              <a:rPr lang="en-AU" sz="2400" dirty="0"/>
              <a:t> incomplete bar which, when                   added to the anacrusis, will have value equal to a complete bar.</a:t>
            </a:r>
          </a:p>
          <a:p>
            <a:pPr marL="0" indent="0">
              <a:buNone/>
              <a:tabLst>
                <a:tab pos="8612188" algn="l"/>
              </a:tabLst>
            </a:pPr>
            <a:r>
              <a:rPr lang="en-AU" sz="2400" b="1" u="sng" dirty="0"/>
              <a:t>Repeats</a:t>
            </a:r>
          </a:p>
          <a:p>
            <a:pPr marL="0" indent="0">
              <a:buNone/>
              <a:tabLst>
                <a:tab pos="8612188" algn="l"/>
              </a:tabLst>
            </a:pPr>
            <a:r>
              <a:rPr lang="en-AU" sz="2400" dirty="0"/>
              <a:t>Sometimes when we repeat parts we don’t play the same thing both times               We can use these symbols to indicate which time we play the bars (1</a:t>
            </a:r>
            <a:r>
              <a:rPr lang="en-AU" sz="2400" baseline="30000" dirty="0"/>
              <a:t>st</a:t>
            </a:r>
            <a:r>
              <a:rPr lang="en-AU" sz="2400" dirty="0"/>
              <a:t> or 2</a:t>
            </a:r>
            <a:r>
              <a:rPr lang="en-AU" sz="2400" baseline="30000" dirty="0"/>
              <a:t>nd</a:t>
            </a:r>
            <a:r>
              <a:rPr lang="en-AU" sz="2400" dirty="0"/>
              <a:t>)</a:t>
            </a:r>
          </a:p>
          <a:p>
            <a:pPr marL="0" indent="0">
              <a:buNone/>
              <a:tabLst>
                <a:tab pos="8612188" algn="l"/>
              </a:tabLst>
            </a:pPr>
            <a:r>
              <a:rPr lang="en-AU" sz="2400" b="1" u="sng" dirty="0"/>
              <a:t>Irregular Groupings</a:t>
            </a:r>
          </a:p>
          <a:p>
            <a:pPr marL="0" indent="0">
              <a:buNone/>
              <a:tabLst>
                <a:tab pos="8612188" algn="l"/>
              </a:tabLst>
            </a:pPr>
            <a:r>
              <a:rPr lang="en-AU" sz="2400" dirty="0"/>
              <a:t>Occasionally we want to divide a beat note into a greater or lesser                  number of parts than normal. This is common is strathspey music to                     play a run of 3 quavers over 1 beat. We represent this with a tie and 3</a:t>
            </a:r>
          </a:p>
          <a:p>
            <a:pPr marL="0" indent="0">
              <a:buNone/>
              <a:tabLst>
                <a:tab pos="8612188" algn="l"/>
              </a:tabLst>
            </a:pPr>
            <a:endParaRPr lang="en-AU" sz="2400" dirty="0"/>
          </a:p>
        </p:txBody>
      </p:sp>
      <p:pic>
        <p:nvPicPr>
          <p:cNvPr id="5" name="Picture 4">
            <a:extLst>
              <a:ext uri="{FF2B5EF4-FFF2-40B4-BE49-F238E27FC236}">
                <a16:creationId xmlns:a16="http://schemas.microsoft.com/office/drawing/2014/main" id="{CAA19F2E-C9BB-C678-7C90-871010816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6865" y="2751235"/>
            <a:ext cx="1847850" cy="766445"/>
          </a:xfrm>
          <a:prstGeom prst="rect">
            <a:avLst/>
          </a:prstGeom>
        </p:spPr>
      </p:pic>
      <p:pic>
        <p:nvPicPr>
          <p:cNvPr id="7" name="Picture 6">
            <a:extLst>
              <a:ext uri="{FF2B5EF4-FFF2-40B4-BE49-F238E27FC236}">
                <a16:creationId xmlns:a16="http://schemas.microsoft.com/office/drawing/2014/main" id="{A255CC90-1316-B752-58C7-AC08E03C0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295" y="4042874"/>
            <a:ext cx="885825" cy="476250"/>
          </a:xfrm>
          <a:prstGeom prst="rect">
            <a:avLst/>
          </a:prstGeom>
        </p:spPr>
      </p:pic>
      <p:pic>
        <p:nvPicPr>
          <p:cNvPr id="8" name="Picture 7">
            <a:extLst>
              <a:ext uri="{FF2B5EF4-FFF2-40B4-BE49-F238E27FC236}">
                <a16:creationId xmlns:a16="http://schemas.microsoft.com/office/drawing/2014/main" id="{72447A85-2B74-D8D2-70A7-8712DE216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1420" y="4042874"/>
            <a:ext cx="809625" cy="514350"/>
          </a:xfrm>
          <a:prstGeom prst="rect">
            <a:avLst/>
          </a:prstGeom>
        </p:spPr>
      </p:pic>
      <p:pic>
        <p:nvPicPr>
          <p:cNvPr id="9" name="Picture 8">
            <a:extLst>
              <a:ext uri="{FF2B5EF4-FFF2-40B4-BE49-F238E27FC236}">
                <a16:creationId xmlns:a16="http://schemas.microsoft.com/office/drawing/2014/main" id="{F38CE680-342D-9479-AE51-768D83E7D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991" y="5167312"/>
            <a:ext cx="1953895" cy="1026160"/>
          </a:xfrm>
          <a:prstGeom prst="rect">
            <a:avLst/>
          </a:prstGeom>
        </p:spPr>
      </p:pic>
    </p:spTree>
    <p:extLst>
      <p:ext uri="{BB962C8B-B14F-4D97-AF65-F5344CB8AC3E}">
        <p14:creationId xmlns:p14="http://schemas.microsoft.com/office/powerpoint/2010/main" val="545494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How do bagpipes make sound?</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sz="half" idx="1"/>
          </p:nvPr>
        </p:nvSpPr>
        <p:spPr/>
        <p:txBody>
          <a:bodyPr>
            <a:normAutofit lnSpcReduction="10000"/>
          </a:bodyPr>
          <a:lstStyle/>
          <a:p>
            <a:r>
              <a:rPr lang="en-AU" sz="2400" dirty="0"/>
              <a:t>Reeds in the chanter and drones send air vibrating up the drones and out of the chanter</a:t>
            </a:r>
          </a:p>
          <a:p>
            <a:r>
              <a:rPr lang="en-AU" sz="2400" dirty="0"/>
              <a:t>The length for the vibrations to get out impacts pitch. The longer the column of air, the lower the pitch (i.e. bass drone vs tenor drone, high a vs low g)</a:t>
            </a:r>
          </a:p>
          <a:p>
            <a:r>
              <a:rPr lang="en-AU" sz="2400" dirty="0"/>
              <a:t>When we tune the chanter and drones we are trying to match up the vibrations from all of the vibrating bodies (drone reeds, chanter reeds) to the same Hz.</a:t>
            </a:r>
          </a:p>
        </p:txBody>
      </p:sp>
      <p:pic>
        <p:nvPicPr>
          <p:cNvPr id="7" name="Picture 2" descr="Diagram Entitled Parts Of A Bagpipe by Ken Krimstein">
            <a:extLst>
              <a:ext uri="{FF2B5EF4-FFF2-40B4-BE49-F238E27FC236}">
                <a16:creationId xmlns:a16="http://schemas.microsoft.com/office/drawing/2014/main" id="{87777E4B-9004-DA7F-22DE-06D04CB84D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96989"/>
            <a:ext cx="5181600" cy="420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01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8EE7-7A3C-3A9E-4CE2-93049A9BEFCE}"/>
              </a:ext>
            </a:extLst>
          </p:cNvPr>
          <p:cNvSpPr>
            <a:spLocks noGrp="1"/>
          </p:cNvSpPr>
          <p:nvPr>
            <p:ph type="title"/>
          </p:nvPr>
        </p:nvSpPr>
        <p:spPr/>
        <p:txBody>
          <a:bodyPr/>
          <a:lstStyle/>
          <a:p>
            <a:r>
              <a:rPr lang="en-AU" dirty="0"/>
              <a:t>How do drums make sound?</a:t>
            </a:r>
          </a:p>
        </p:txBody>
      </p:sp>
      <p:sp>
        <p:nvSpPr>
          <p:cNvPr id="3" name="Content Placeholder 2">
            <a:extLst>
              <a:ext uri="{FF2B5EF4-FFF2-40B4-BE49-F238E27FC236}">
                <a16:creationId xmlns:a16="http://schemas.microsoft.com/office/drawing/2014/main" id="{1AA6A03D-815A-5ABF-DCA6-7B55979A0EE1}"/>
              </a:ext>
            </a:extLst>
          </p:cNvPr>
          <p:cNvSpPr>
            <a:spLocks noGrp="1"/>
          </p:cNvSpPr>
          <p:nvPr>
            <p:ph sz="half" idx="1"/>
          </p:nvPr>
        </p:nvSpPr>
        <p:spPr>
          <a:xfrm>
            <a:off x="478971" y="1825624"/>
            <a:ext cx="5540829" cy="4530725"/>
          </a:xfrm>
        </p:spPr>
        <p:txBody>
          <a:bodyPr>
            <a:normAutofit fontScale="77500" lnSpcReduction="20000"/>
          </a:bodyPr>
          <a:lstStyle/>
          <a:p>
            <a:r>
              <a:rPr lang="en-AU" dirty="0"/>
              <a:t>The size of the drum (room for vibrations to move) also impacts sound</a:t>
            </a:r>
          </a:p>
          <a:p>
            <a:r>
              <a:rPr lang="en-AU" dirty="0"/>
              <a:t>Think of a small tenor drum vs a bit bass drum</a:t>
            </a:r>
          </a:p>
          <a:p>
            <a:r>
              <a:rPr lang="en-AU" dirty="0"/>
              <a:t>The heads (top and bottom) are stretched tight to cause shorter wave lengths and a higher pitch</a:t>
            </a:r>
          </a:p>
          <a:p>
            <a:r>
              <a:rPr lang="en-AU" dirty="0"/>
              <a:t>The snare drum produces sounds with complex overtones and a wide range of frequencies such that no single, definite pitch is discernible – called </a:t>
            </a:r>
            <a:r>
              <a:rPr lang="en-AU" b="1" dirty="0"/>
              <a:t>indefinite pitch</a:t>
            </a:r>
          </a:p>
          <a:p>
            <a:r>
              <a:rPr lang="en-AU" dirty="0"/>
              <a:t>This is why we write drum scores on a single line</a:t>
            </a:r>
          </a:p>
          <a:p>
            <a:r>
              <a:rPr lang="en-AU" dirty="0"/>
              <a:t>But hang on! A snare drum doings higher in pitch than a bass drum? This is called </a:t>
            </a:r>
            <a:r>
              <a:rPr lang="en-AU" b="1" dirty="0"/>
              <a:t>relative pitch</a:t>
            </a:r>
          </a:p>
        </p:txBody>
      </p:sp>
      <p:pic>
        <p:nvPicPr>
          <p:cNvPr id="4098" name="Picture 2" descr="Anatomy of A Marching Snare Drum">
            <a:extLst>
              <a:ext uri="{FF2B5EF4-FFF2-40B4-BE49-F238E27FC236}">
                <a16:creationId xmlns:a16="http://schemas.microsoft.com/office/drawing/2014/main" id="{67F50454-6C20-D6B2-07FB-830D0BF447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0025" y="2307070"/>
            <a:ext cx="5958840" cy="335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6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How does this apply to bagpipes and drums?</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6668470" y="1825625"/>
            <a:ext cx="4821166" cy="4351338"/>
          </a:xfrm>
        </p:spPr>
        <p:txBody>
          <a:bodyPr>
            <a:normAutofit/>
          </a:bodyPr>
          <a:lstStyle/>
          <a:p>
            <a:r>
              <a:rPr lang="en-US" dirty="0"/>
              <a:t>The combination of the same note at different pitches with different instruments creates our harmonic. </a:t>
            </a:r>
            <a:endParaRPr lang="en-AU" dirty="0"/>
          </a:p>
          <a:p>
            <a:r>
              <a:rPr lang="en-US" dirty="0"/>
              <a:t> In the case of bagpipes and drums, all instruments and notes are tuned in reference to low A of the chanter. </a:t>
            </a:r>
            <a:endParaRPr lang="en-AU" dirty="0"/>
          </a:p>
          <a:p>
            <a:r>
              <a:rPr lang="en-US" dirty="0"/>
              <a:t>This is possible due to each A being a full octave apart. </a:t>
            </a:r>
            <a:endParaRPr lang="en-AU" dirty="0"/>
          </a:p>
        </p:txBody>
      </p:sp>
      <p:pic>
        <p:nvPicPr>
          <p:cNvPr id="5" name="Content Placeholder 4">
            <a:extLst>
              <a:ext uri="{FF2B5EF4-FFF2-40B4-BE49-F238E27FC236}">
                <a16:creationId xmlns:a16="http://schemas.microsoft.com/office/drawing/2014/main" id="{637AF42F-8B59-42F8-B4FE-4D55F5502E13}"/>
              </a:ext>
            </a:extLst>
          </p:cNvPr>
          <p:cNvPicPr>
            <a:picLocks noGrp="1" noChangeAspect="1"/>
          </p:cNvPicPr>
          <p:nvPr>
            <p:ph sz="half" idx="1"/>
          </p:nvPr>
        </p:nvPicPr>
        <p:blipFill>
          <a:blip r:embed="rId2"/>
          <a:stretch>
            <a:fillRect/>
          </a:stretch>
        </p:blipFill>
        <p:spPr>
          <a:xfrm>
            <a:off x="0" y="2110695"/>
            <a:ext cx="6668469" cy="3781198"/>
          </a:xfrm>
          <a:prstGeom prst="rect">
            <a:avLst/>
          </a:prstGeom>
        </p:spPr>
      </p:pic>
    </p:spTree>
    <p:extLst>
      <p:ext uri="{BB962C8B-B14F-4D97-AF65-F5344CB8AC3E}">
        <p14:creationId xmlns:p14="http://schemas.microsoft.com/office/powerpoint/2010/main" val="2446840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STOP AND THINK</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2428210"/>
          </a:xfrm>
        </p:spPr>
        <p:txBody>
          <a:bodyPr>
            <a:normAutofit/>
          </a:bodyPr>
          <a:lstStyle/>
          <a:p>
            <a:pPr marL="514350" indent="-514350">
              <a:buFont typeface="+mj-lt"/>
              <a:buAutoNum type="arabicPeriod"/>
            </a:pPr>
            <a:r>
              <a:rPr lang="en-AU" dirty="0"/>
              <a:t>What happens when all of the bagpipes or drums are in tune together?</a:t>
            </a:r>
          </a:p>
          <a:p>
            <a:pPr marL="514350" indent="-514350">
              <a:buFont typeface="+mj-lt"/>
              <a:buAutoNum type="arabicPeriod"/>
            </a:pPr>
            <a:r>
              <a:rPr lang="en-AU" dirty="0"/>
              <a:t>What can influence the sound created from a bagpipe or drum?</a:t>
            </a:r>
          </a:p>
          <a:p>
            <a:pPr marL="514350" indent="-514350">
              <a:buFont typeface="+mj-lt"/>
              <a:buAutoNum type="arabicPeriod"/>
            </a:pPr>
            <a:r>
              <a:rPr lang="en-AU" dirty="0"/>
              <a:t>What happens to the sound when a drummer uses an “accent”?</a:t>
            </a:r>
          </a:p>
        </p:txBody>
      </p:sp>
      <p:sp>
        <p:nvSpPr>
          <p:cNvPr id="7" name="Content Placeholder 8">
            <a:extLst>
              <a:ext uri="{FF2B5EF4-FFF2-40B4-BE49-F238E27FC236}">
                <a16:creationId xmlns:a16="http://schemas.microsoft.com/office/drawing/2014/main" id="{4254C7F9-E691-4D47-8695-BD62EF467723}"/>
              </a:ext>
            </a:extLst>
          </p:cNvPr>
          <p:cNvSpPr txBox="1">
            <a:spLocks/>
          </p:cNvSpPr>
          <p:nvPr/>
        </p:nvSpPr>
        <p:spPr>
          <a:xfrm rot="10800000">
            <a:off x="838199" y="5873681"/>
            <a:ext cx="10816771" cy="48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i="1" dirty="0"/>
              <a:t>Answers: </a:t>
            </a:r>
            <a:r>
              <a:rPr lang="en-AU" sz="1200" i="1" dirty="0"/>
              <a:t>1. The amplitude (volume) increases, 2. Tuning, the pressure/blowing from the player, moisture, dampening to the drum, sticks, how hard the drum head is hit, mould, etc. 3. The amplitude/volume increases.</a:t>
            </a:r>
            <a:endParaRPr lang="en-AU" sz="1200" dirty="0"/>
          </a:p>
        </p:txBody>
      </p:sp>
    </p:spTree>
    <p:extLst>
      <p:ext uri="{BB962C8B-B14F-4D97-AF65-F5344CB8AC3E}">
        <p14:creationId xmlns:p14="http://schemas.microsoft.com/office/powerpoint/2010/main" val="3962413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Embellishments</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p:txBody>
          <a:bodyPr>
            <a:normAutofit/>
          </a:bodyPr>
          <a:lstStyle/>
          <a:p>
            <a:r>
              <a:rPr lang="en-AU" sz="2400" dirty="0"/>
              <a:t>While drummers can vary their volume to create dynamics, the only way bagpipers can is to use embellishments to emphasise certain notes or rhythms.</a:t>
            </a:r>
          </a:p>
          <a:p>
            <a:r>
              <a:rPr lang="en-AU" sz="2400" dirty="0"/>
              <a:t>Both bagpipers and drummers have embellishments</a:t>
            </a:r>
          </a:p>
          <a:p>
            <a:r>
              <a:rPr lang="en-AU" sz="2400" dirty="0"/>
              <a:t>With both piping and drumming, embellishments are not considered to have value when putting the notes into bars for timing purposes. Instead, they form part of the value of the note that follows the embellishment. </a:t>
            </a:r>
          </a:p>
        </p:txBody>
      </p:sp>
      <p:pic>
        <p:nvPicPr>
          <p:cNvPr id="5" name="Picture 4">
            <a:extLst>
              <a:ext uri="{FF2B5EF4-FFF2-40B4-BE49-F238E27FC236}">
                <a16:creationId xmlns:a16="http://schemas.microsoft.com/office/drawing/2014/main" id="{8499FB87-BE23-6AB5-E984-5D32256F01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26" b="54294"/>
          <a:stretch/>
        </p:blipFill>
        <p:spPr bwMode="auto">
          <a:xfrm>
            <a:off x="3108325" y="4291424"/>
            <a:ext cx="5731510" cy="109918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51FFF5A-F80D-6FAC-495D-59FB4D14E9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842"/>
          <a:stretch/>
        </p:blipFill>
        <p:spPr bwMode="auto">
          <a:xfrm>
            <a:off x="3108325" y="5460458"/>
            <a:ext cx="5731510" cy="903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535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A23-3812-495B-AD54-012C516F3EBC}"/>
              </a:ext>
            </a:extLst>
          </p:cNvPr>
          <p:cNvSpPr>
            <a:spLocks noGrp="1"/>
          </p:cNvSpPr>
          <p:nvPr>
            <p:ph type="title"/>
          </p:nvPr>
        </p:nvSpPr>
        <p:spPr/>
        <p:txBody>
          <a:bodyPr/>
          <a:lstStyle/>
          <a:p>
            <a:r>
              <a:rPr lang="en-AU" dirty="0"/>
              <a:t>What else do I need to study?</a:t>
            </a:r>
          </a:p>
        </p:txBody>
      </p:sp>
      <p:sp>
        <p:nvSpPr>
          <p:cNvPr id="3" name="Content Placeholder 2">
            <a:extLst>
              <a:ext uri="{FF2B5EF4-FFF2-40B4-BE49-F238E27FC236}">
                <a16:creationId xmlns:a16="http://schemas.microsoft.com/office/drawing/2014/main" id="{6BD48284-1E9F-43B6-B23B-0298B318A546}"/>
              </a:ext>
            </a:extLst>
          </p:cNvPr>
          <p:cNvSpPr>
            <a:spLocks noGrp="1"/>
          </p:cNvSpPr>
          <p:nvPr>
            <p:ph idx="1"/>
          </p:nvPr>
        </p:nvSpPr>
        <p:spPr/>
        <p:txBody>
          <a:bodyPr>
            <a:normAutofit/>
          </a:bodyPr>
          <a:lstStyle/>
          <a:p>
            <a:pPr marL="457200" indent="-457200">
              <a:buFont typeface="+mj-lt"/>
              <a:buAutoNum type="arabicPeriod"/>
            </a:pPr>
            <a:r>
              <a:rPr lang="en-AU" sz="2400" dirty="0"/>
              <a:t>Get familiar with the </a:t>
            </a:r>
            <a:r>
              <a:rPr lang="en-AU" sz="2400" dirty="0">
                <a:hlinkClick r:id="rId2"/>
              </a:rPr>
              <a:t>RSPBA Structured Learning – Book 1</a:t>
            </a:r>
            <a:endParaRPr lang="en-AU" sz="2400" dirty="0"/>
          </a:p>
          <a:p>
            <a:pPr marL="457200" indent="-457200">
              <a:buFont typeface="+mj-lt"/>
              <a:buAutoNum type="arabicPeriod"/>
            </a:pPr>
            <a:r>
              <a:rPr lang="en-AU" sz="2400" dirty="0"/>
              <a:t>Practice the technique exercises in Book 1</a:t>
            </a:r>
          </a:p>
          <a:p>
            <a:pPr marL="457200" indent="-457200">
              <a:buFont typeface="+mj-lt"/>
              <a:buAutoNum type="arabicPeriod"/>
            </a:pPr>
            <a:r>
              <a:rPr lang="en-AU" sz="2400" dirty="0"/>
              <a:t>Know how to tune and maintain your instrument (chanter for prelim, bagpipes for elementary), and the names of the various parts</a:t>
            </a:r>
          </a:p>
          <a:p>
            <a:pPr marL="457200" indent="-457200">
              <a:buFont typeface="+mj-lt"/>
              <a:buAutoNum type="arabicPeriod"/>
            </a:pPr>
            <a:r>
              <a:rPr lang="en-AU" sz="2400" dirty="0"/>
              <a:t>Practice your music writing</a:t>
            </a:r>
          </a:p>
          <a:p>
            <a:pPr marL="457200" indent="-457200">
              <a:buFont typeface="+mj-lt"/>
              <a:buAutoNum type="arabicPeriod"/>
            </a:pPr>
            <a:r>
              <a:rPr lang="en-AU" sz="2400" dirty="0"/>
              <a:t>Practice the monotone (clapping) exercises in Book 1 – elementary level</a:t>
            </a:r>
          </a:p>
          <a:p>
            <a:pPr marL="457200" indent="-457200">
              <a:buFont typeface="+mj-lt"/>
              <a:buAutoNum type="arabicPeriod"/>
            </a:pPr>
            <a:r>
              <a:rPr lang="en-AU" sz="2400" dirty="0"/>
              <a:t>Be confident at sight reading - elementary level</a:t>
            </a:r>
          </a:p>
          <a:p>
            <a:pPr marL="457200" indent="-457200">
              <a:buFont typeface="+mj-lt"/>
              <a:buAutoNum type="arabicPeriod"/>
            </a:pPr>
            <a:r>
              <a:rPr lang="en-AU" sz="2400" dirty="0"/>
              <a:t>Find practice exam papers at the </a:t>
            </a:r>
            <a:r>
              <a:rPr lang="en-AU" sz="2400" dirty="0">
                <a:hlinkClick r:id="rId3"/>
              </a:rPr>
              <a:t>Piping and Drumming Qualification Board </a:t>
            </a:r>
            <a:r>
              <a:rPr lang="en-AU" sz="2400" dirty="0"/>
              <a:t>(PDQB)</a:t>
            </a:r>
          </a:p>
          <a:p>
            <a:pPr marL="457200" indent="-457200">
              <a:buFont typeface="+mj-lt"/>
              <a:buAutoNum type="arabicPeriod"/>
            </a:pPr>
            <a:r>
              <a:rPr lang="en-AU" sz="2400" dirty="0"/>
              <a:t>Exam enrolment form - </a:t>
            </a:r>
            <a:r>
              <a:rPr lang="en-AU" sz="2400" dirty="0">
                <a:hlinkClick r:id="rId4"/>
              </a:rPr>
              <a:t>https://www.pipebandsaustralia.com.au/college</a:t>
            </a:r>
            <a:endParaRPr lang="en-AU" sz="2400" dirty="0"/>
          </a:p>
          <a:p>
            <a:pPr marL="457200" indent="-457200">
              <a:buFont typeface="+mj-lt"/>
              <a:buAutoNum type="arabicPeriod"/>
            </a:pPr>
            <a:endParaRPr lang="en-AU" sz="2400" dirty="0"/>
          </a:p>
        </p:txBody>
      </p:sp>
    </p:spTree>
    <p:extLst>
      <p:ext uri="{BB962C8B-B14F-4D97-AF65-F5344CB8AC3E}">
        <p14:creationId xmlns:p14="http://schemas.microsoft.com/office/powerpoint/2010/main" val="238720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How do we write our music?</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1082767"/>
          </a:xfrm>
        </p:spPr>
        <p:txBody>
          <a:bodyPr>
            <a:normAutofit/>
          </a:bodyPr>
          <a:lstStyle/>
          <a:p>
            <a:r>
              <a:rPr lang="en-AU" u="sng" dirty="0"/>
              <a:t>Bagpipes</a:t>
            </a:r>
            <a:r>
              <a:rPr lang="en-AU" dirty="0"/>
              <a:t> can only play on the </a:t>
            </a:r>
            <a:r>
              <a:rPr lang="en-AU" b="1" dirty="0"/>
              <a:t>treble clef</a:t>
            </a:r>
            <a:r>
              <a:rPr lang="en-AU" dirty="0"/>
              <a:t>, so we use a short staff (just the 5 lines of the treble clef)</a:t>
            </a:r>
          </a:p>
        </p:txBody>
      </p:sp>
      <p:pic>
        <p:nvPicPr>
          <p:cNvPr id="12" name="Picture 11">
            <a:extLst>
              <a:ext uri="{FF2B5EF4-FFF2-40B4-BE49-F238E27FC236}">
                <a16:creationId xmlns:a16="http://schemas.microsoft.com/office/drawing/2014/main" id="{008D8710-BF1A-497C-B35C-FF4BC3210E9A}"/>
              </a:ext>
            </a:extLst>
          </p:cNvPr>
          <p:cNvPicPr>
            <a:picLocks noChangeAspect="1"/>
          </p:cNvPicPr>
          <p:nvPr/>
        </p:nvPicPr>
        <p:blipFill>
          <a:blip r:embed="rId2"/>
          <a:stretch>
            <a:fillRect/>
          </a:stretch>
        </p:blipFill>
        <p:spPr>
          <a:xfrm>
            <a:off x="931488" y="3619654"/>
            <a:ext cx="10541581" cy="1950503"/>
          </a:xfrm>
          <a:prstGeom prst="rect">
            <a:avLst/>
          </a:prstGeom>
        </p:spPr>
      </p:pic>
    </p:spTree>
    <p:extLst>
      <p:ext uri="{BB962C8B-B14F-4D97-AF65-F5344CB8AC3E}">
        <p14:creationId xmlns:p14="http://schemas.microsoft.com/office/powerpoint/2010/main" val="188821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How do we write our music?</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2428210"/>
          </a:xfrm>
        </p:spPr>
        <p:txBody>
          <a:bodyPr>
            <a:normAutofit fontScale="92500"/>
          </a:bodyPr>
          <a:lstStyle/>
          <a:p>
            <a:r>
              <a:rPr lang="en-AU" u="sng" dirty="0"/>
              <a:t>Drummers</a:t>
            </a:r>
            <a:r>
              <a:rPr lang="en-AU" dirty="0"/>
              <a:t> used to write their music on a short staff, but now use a single line – as the snare drum has indefinite pitch (doesn’t sound a note)</a:t>
            </a:r>
          </a:p>
          <a:p>
            <a:r>
              <a:rPr lang="en-AU" dirty="0"/>
              <a:t>This is called </a:t>
            </a:r>
            <a:r>
              <a:rPr lang="en-AU" b="1" dirty="0"/>
              <a:t>mono-linear</a:t>
            </a:r>
            <a:r>
              <a:rPr lang="en-AU" dirty="0"/>
              <a:t> notation </a:t>
            </a:r>
          </a:p>
          <a:p>
            <a:r>
              <a:rPr lang="en-AU" dirty="0"/>
              <a:t>Above the line means right hand, below the line left hand.</a:t>
            </a:r>
          </a:p>
          <a:p>
            <a:r>
              <a:rPr lang="en-AU" dirty="0"/>
              <a:t>Bass, tenor and snare all write their music on the bass clef.</a:t>
            </a:r>
          </a:p>
        </p:txBody>
      </p:sp>
      <p:pic>
        <p:nvPicPr>
          <p:cNvPr id="3" name="Picture 2">
            <a:extLst>
              <a:ext uri="{FF2B5EF4-FFF2-40B4-BE49-F238E27FC236}">
                <a16:creationId xmlns:a16="http://schemas.microsoft.com/office/drawing/2014/main" id="{898A2338-D1BF-44D1-B125-0F603977092C}"/>
              </a:ext>
            </a:extLst>
          </p:cNvPr>
          <p:cNvPicPr>
            <a:picLocks noChangeAspect="1"/>
          </p:cNvPicPr>
          <p:nvPr/>
        </p:nvPicPr>
        <p:blipFill>
          <a:blip r:embed="rId2"/>
          <a:stretch>
            <a:fillRect/>
          </a:stretch>
        </p:blipFill>
        <p:spPr>
          <a:xfrm>
            <a:off x="646748" y="4798551"/>
            <a:ext cx="10898503" cy="1331248"/>
          </a:xfrm>
          <a:prstGeom prst="rect">
            <a:avLst/>
          </a:prstGeom>
        </p:spPr>
      </p:pic>
    </p:spTree>
    <p:extLst>
      <p:ext uri="{BB962C8B-B14F-4D97-AF65-F5344CB8AC3E}">
        <p14:creationId xmlns:p14="http://schemas.microsoft.com/office/powerpoint/2010/main" val="238330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But tenor drummers play notes right?</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2428210"/>
          </a:xfrm>
        </p:spPr>
        <p:txBody>
          <a:bodyPr>
            <a:normAutofit/>
          </a:bodyPr>
          <a:lstStyle/>
          <a:p>
            <a:r>
              <a:rPr lang="en-AU" dirty="0"/>
              <a:t>While tenor music is written in mono-linear notation, they do in fact play a pitch which is tuned to notes, creating a harmonic with that note on the bagpipe chanter.</a:t>
            </a:r>
          </a:p>
          <a:p>
            <a:r>
              <a:rPr lang="en-AU" dirty="0"/>
              <a:t>Tenor drums come in all different sizes and so tune their drums to a note on the bass clef.</a:t>
            </a:r>
          </a:p>
        </p:txBody>
      </p:sp>
    </p:spTree>
    <p:extLst>
      <p:ext uri="{BB962C8B-B14F-4D97-AF65-F5344CB8AC3E}">
        <p14:creationId xmlns:p14="http://schemas.microsoft.com/office/powerpoint/2010/main" val="73743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99AF-D123-4E4F-8782-50360BEB8A5B}"/>
              </a:ext>
            </a:extLst>
          </p:cNvPr>
          <p:cNvSpPr>
            <a:spLocks noGrp="1"/>
          </p:cNvSpPr>
          <p:nvPr>
            <p:ph type="title"/>
          </p:nvPr>
        </p:nvSpPr>
        <p:spPr/>
        <p:txBody>
          <a:bodyPr/>
          <a:lstStyle/>
          <a:p>
            <a:r>
              <a:rPr lang="en-AU" dirty="0"/>
              <a:t>All together now!</a:t>
            </a:r>
          </a:p>
        </p:txBody>
      </p:sp>
      <p:sp>
        <p:nvSpPr>
          <p:cNvPr id="9" name="Content Placeholder 8">
            <a:extLst>
              <a:ext uri="{FF2B5EF4-FFF2-40B4-BE49-F238E27FC236}">
                <a16:creationId xmlns:a16="http://schemas.microsoft.com/office/drawing/2014/main" id="{18E70C7B-1133-44FC-ABAD-2C98643FAFAE}"/>
              </a:ext>
            </a:extLst>
          </p:cNvPr>
          <p:cNvSpPr>
            <a:spLocks noGrp="1"/>
          </p:cNvSpPr>
          <p:nvPr>
            <p:ph sz="half" idx="2"/>
          </p:nvPr>
        </p:nvSpPr>
        <p:spPr>
          <a:xfrm>
            <a:off x="838200" y="2143790"/>
            <a:ext cx="10816771" cy="2428210"/>
          </a:xfrm>
        </p:spPr>
        <p:txBody>
          <a:bodyPr>
            <a:normAutofit/>
          </a:bodyPr>
          <a:lstStyle/>
          <a:p>
            <a:r>
              <a:rPr lang="en-US" dirty="0"/>
              <a:t>While we don’t often write all instruments together, when we do this is called a </a:t>
            </a:r>
            <a:r>
              <a:rPr lang="en-US" b="1" dirty="0"/>
              <a:t>full score </a:t>
            </a:r>
            <a:r>
              <a:rPr lang="en-US" dirty="0"/>
              <a:t>– with the bracket joining it called a </a:t>
            </a:r>
            <a:r>
              <a:rPr lang="en-US" b="1" dirty="0"/>
              <a:t>brace</a:t>
            </a:r>
            <a:r>
              <a:rPr lang="en-US" dirty="0"/>
              <a:t>.</a:t>
            </a:r>
            <a:endParaRPr lang="en-AU" dirty="0"/>
          </a:p>
        </p:txBody>
      </p:sp>
      <p:pic>
        <p:nvPicPr>
          <p:cNvPr id="3" name="Picture 2">
            <a:extLst>
              <a:ext uri="{FF2B5EF4-FFF2-40B4-BE49-F238E27FC236}">
                <a16:creationId xmlns:a16="http://schemas.microsoft.com/office/drawing/2014/main" id="{E6265938-042A-490E-9232-98975219A997}"/>
              </a:ext>
            </a:extLst>
          </p:cNvPr>
          <p:cNvPicPr>
            <a:picLocks noChangeAspect="1"/>
          </p:cNvPicPr>
          <p:nvPr/>
        </p:nvPicPr>
        <p:blipFill>
          <a:blip r:embed="rId2"/>
          <a:stretch>
            <a:fillRect/>
          </a:stretch>
        </p:blipFill>
        <p:spPr>
          <a:xfrm>
            <a:off x="2761869" y="3131954"/>
            <a:ext cx="6668262" cy="3224396"/>
          </a:xfrm>
          <a:prstGeom prst="rect">
            <a:avLst/>
          </a:prstGeom>
        </p:spPr>
      </p:pic>
    </p:spTree>
    <p:extLst>
      <p:ext uri="{BB962C8B-B14F-4D97-AF65-F5344CB8AC3E}">
        <p14:creationId xmlns:p14="http://schemas.microsoft.com/office/powerpoint/2010/main" val="372910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7930</TotalTime>
  <Words>4379</Words>
  <Application>Microsoft Office PowerPoint</Application>
  <PresentationFormat>Widescreen</PresentationFormat>
  <Paragraphs>322</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Understanding the Music</vt:lpstr>
      <vt:lpstr>Notes</vt:lpstr>
      <vt:lpstr>The Staff (plural: stave)</vt:lpstr>
      <vt:lpstr>The Staff on a piano</vt:lpstr>
      <vt:lpstr>How does this apply to bagpipes and drums?</vt:lpstr>
      <vt:lpstr>How do we write our music?</vt:lpstr>
      <vt:lpstr>How do we write our music?</vt:lpstr>
      <vt:lpstr>But tenor drummers play notes right?</vt:lpstr>
      <vt:lpstr>All together now!</vt:lpstr>
      <vt:lpstr>STOP AND THINK</vt:lpstr>
      <vt:lpstr>That doesn’t sound like music!</vt:lpstr>
      <vt:lpstr>That doesn’t sound like music!</vt:lpstr>
      <vt:lpstr>Note duration</vt:lpstr>
      <vt:lpstr>The Semi-breve and Minim</vt:lpstr>
      <vt:lpstr>The Crotchet and Quaver</vt:lpstr>
      <vt:lpstr>The Semi-Quaver and Demi-Semi-Quaver</vt:lpstr>
      <vt:lpstr>To summarise</vt:lpstr>
      <vt:lpstr>Have a rest? </vt:lpstr>
      <vt:lpstr>More of a rest? </vt:lpstr>
      <vt:lpstr>STOP AND THINK</vt:lpstr>
      <vt:lpstr>Making notes longer or shorter?</vt:lpstr>
      <vt:lpstr>Making notes longer or shorter?</vt:lpstr>
      <vt:lpstr>Grouping notes together</vt:lpstr>
      <vt:lpstr>Raising the bar</vt:lpstr>
      <vt:lpstr>Are we playing that part again?</vt:lpstr>
      <vt:lpstr>What time is it?</vt:lpstr>
      <vt:lpstr>What time is it?</vt:lpstr>
      <vt:lpstr>This timing thing is simple!</vt:lpstr>
      <vt:lpstr>STOP AND THINK</vt:lpstr>
      <vt:lpstr>But what about when it’s not simple?</vt:lpstr>
      <vt:lpstr>But what about when it’s not simple?</vt:lpstr>
      <vt:lpstr>More compound time</vt:lpstr>
      <vt:lpstr>STOP AND THINK</vt:lpstr>
      <vt:lpstr>Simple vs Compound Time</vt:lpstr>
      <vt:lpstr>Simple vs Compound Time</vt:lpstr>
      <vt:lpstr>The rules of writing music</vt:lpstr>
      <vt:lpstr>The rules of writing music</vt:lpstr>
      <vt:lpstr>The rules of writing music</vt:lpstr>
      <vt:lpstr>PowerPoint Presentation</vt:lpstr>
      <vt:lpstr>The mechanics of sound</vt:lpstr>
      <vt:lpstr>How do sound waves work?</vt:lpstr>
      <vt:lpstr>STOP AND THINK</vt:lpstr>
      <vt:lpstr>Types of musical sound</vt:lpstr>
      <vt:lpstr>Types of musical sound</vt:lpstr>
      <vt:lpstr>STOP AND THINK</vt:lpstr>
      <vt:lpstr>Tempo, Volume and Expression</vt:lpstr>
      <vt:lpstr>What else should I know?</vt:lpstr>
      <vt:lpstr>How do bagpipes make sound?</vt:lpstr>
      <vt:lpstr>How do drums make sound?</vt:lpstr>
      <vt:lpstr>STOP AND THINK</vt:lpstr>
      <vt:lpstr>Embellishments</vt:lpstr>
      <vt:lpstr>What else do I need to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Tomkins, Nick</dc:creator>
  <cp:lastModifiedBy>Tomkins, Nick (A&amp;F, St. Lucia)</cp:lastModifiedBy>
  <cp:revision>38</cp:revision>
  <dcterms:created xsi:type="dcterms:W3CDTF">2020-05-20T07:35:20Z</dcterms:created>
  <dcterms:modified xsi:type="dcterms:W3CDTF">2023-09-10T04:04:59Z</dcterms:modified>
</cp:coreProperties>
</file>